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41" r:id="rId2"/>
    <p:sldId id="443" r:id="rId3"/>
    <p:sldId id="467" r:id="rId4"/>
    <p:sldId id="445" r:id="rId5"/>
    <p:sldId id="475" r:id="rId6"/>
    <p:sldId id="491" r:id="rId7"/>
    <p:sldId id="468" r:id="rId8"/>
    <p:sldId id="471" r:id="rId9"/>
    <p:sldId id="476" r:id="rId10"/>
    <p:sldId id="492" r:id="rId11"/>
    <p:sldId id="478" r:id="rId12"/>
    <p:sldId id="481" r:id="rId13"/>
    <p:sldId id="482" r:id="rId14"/>
    <p:sldId id="493" r:id="rId15"/>
    <p:sldId id="483" r:id="rId16"/>
    <p:sldId id="484" r:id="rId17"/>
    <p:sldId id="485" r:id="rId18"/>
    <p:sldId id="486" r:id="rId19"/>
    <p:sldId id="487" r:id="rId20"/>
    <p:sldId id="469" r:id="rId21"/>
    <p:sldId id="472" r:id="rId22"/>
    <p:sldId id="488" r:id="rId23"/>
    <p:sldId id="489" r:id="rId24"/>
    <p:sldId id="495" r:id="rId25"/>
    <p:sldId id="470" r:id="rId26"/>
    <p:sldId id="473" r:id="rId27"/>
    <p:sldId id="47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74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BD4"/>
    <a:srgbClr val="312509"/>
    <a:srgbClr val="357266"/>
    <a:srgbClr val="EED7A4"/>
    <a:srgbClr val="0E3B43"/>
    <a:srgbClr val="65532F"/>
    <a:srgbClr val="A3B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601" autoAdjust="0"/>
  </p:normalViewPr>
  <p:slideViewPr>
    <p:cSldViewPr snapToGrid="0" showGuides="1">
      <p:cViewPr varScale="1">
        <p:scale>
          <a:sx n="94" d="100"/>
          <a:sy n="94" d="100"/>
        </p:scale>
        <p:origin x="90" y="168"/>
      </p:cViewPr>
      <p:guideLst>
        <p:guide orient="horz" pos="2160"/>
        <p:guide pos="3840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051CB-3387-4FA0-93C0-66619D5E5C87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2DE13-03EE-4704-83C1-4D3BFE5816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59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161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06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237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72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292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493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885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617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20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15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339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398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514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731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14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480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361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24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51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795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505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388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129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6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DE13-03EE-4704-83C1-4D3BFE58169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97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7590A-7498-CCAF-6274-F46EB2547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41C2CD-DA0A-041C-20E8-6BCE24CBD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21C1AC-68A7-80B7-F2B1-6C027BDC4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7BF8-B1F1-4194-940B-3710B03A835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6F6EB1-88BF-75AB-E772-9C3BC9E07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66A40A-2A99-B5AB-5EDF-9BC95FE1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9ED5-9589-4650-A73F-96F289F48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548838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9821D89-AADC-2DA3-3CA7-CAB39E742CA1}"/>
              </a:ext>
            </a:extLst>
          </p:cNvPr>
          <p:cNvGrpSpPr/>
          <p:nvPr userDrawn="1"/>
        </p:nvGrpSpPr>
        <p:grpSpPr>
          <a:xfrm>
            <a:off x="-1126" y="654"/>
            <a:ext cx="12193127" cy="6857346"/>
            <a:chOff x="-1126" y="654"/>
            <a:chExt cx="12193127" cy="685734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F4F10F6-F25E-BA03-D24F-E068334408AF}"/>
                </a:ext>
              </a:extLst>
            </p:cNvPr>
            <p:cNvGrpSpPr/>
            <p:nvPr/>
          </p:nvGrpSpPr>
          <p:grpSpPr>
            <a:xfrm>
              <a:off x="-1126" y="654"/>
              <a:ext cx="12193126" cy="3720805"/>
              <a:chOff x="-1126" y="654"/>
              <a:chExt cx="10169008" cy="310313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A937899-FB67-CC26-1AEA-D437C2FD8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6" y="654"/>
                <a:ext cx="2542252" cy="3103133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AAFF21F7-BC16-9F5E-E3D4-FCE384A73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1126" y="654"/>
                <a:ext cx="2542252" cy="3103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94ED6000-B6CC-2ABA-43CB-96C96D969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3378" y="654"/>
                <a:ext cx="2542252" cy="3103133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452DA3C4-21C0-D204-1224-620D4EDD2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5630" y="654"/>
                <a:ext cx="2542252" cy="3103133"/>
              </a:xfrm>
              <a:prstGeom prst="rect">
                <a:avLst/>
              </a:prstGeom>
            </p:spPr>
          </p:pic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5C86E40-12DF-16C2-1C60-98C461209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64"/>
            <a:stretch/>
          </p:blipFill>
          <p:spPr>
            <a:xfrm>
              <a:off x="-1126" y="3716311"/>
              <a:ext cx="3048282" cy="314168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981C2C6-3386-AA5D-1F62-4ED710619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82"/>
            <a:stretch/>
          </p:blipFill>
          <p:spPr>
            <a:xfrm>
              <a:off x="3047156" y="3716311"/>
              <a:ext cx="3048282" cy="314103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E7A2A5B-C530-3131-AEBF-E61919A1E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82"/>
            <a:stretch/>
          </p:blipFill>
          <p:spPr>
            <a:xfrm>
              <a:off x="6095437" y="3716311"/>
              <a:ext cx="3048282" cy="314103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4B0B010-4140-2F89-6391-3FD4CFE63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82"/>
            <a:stretch/>
          </p:blipFill>
          <p:spPr>
            <a:xfrm>
              <a:off x="9143719" y="3716311"/>
              <a:ext cx="3048282" cy="3141035"/>
            </a:xfrm>
            <a:prstGeom prst="rect">
              <a:avLst/>
            </a:prstGeom>
          </p:spPr>
        </p:pic>
      </p:grp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C0F2C0-13C0-4DE5-A368-A8D3239D2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5EAC38-87D3-4185-B0DC-F1322175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52E34F-298E-4417-8EB8-553BAF83D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67BF8-B1F1-4194-940B-3710B03A835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BB562F-7EDB-4165-B807-5423A5B41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B3BCF-D208-4082-B8A7-C86D77FBA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D9ED5-9589-4650-A73F-96F289F48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0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 spd="med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0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F966D3CA-E355-ABAA-1234-7ACD82383C20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FB2BC715-4B24-DE55-87CE-3D5E5C6A08BF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21AD8926-7E6C-2529-24DC-6B8860670647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430B39EE-7545-44BC-2882-4A454D346199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602F635A-1F03-EBC5-C572-2A63896986D0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2EC5A697-FB4C-6BC8-5CFF-F3291BA7389D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301" name="TextBox 7">
            <a:extLst>
              <a:ext uri="{FF2B5EF4-FFF2-40B4-BE49-F238E27FC236}">
                <a16:creationId xmlns:a16="http://schemas.microsoft.com/office/drawing/2014/main" id="{99097A75-77D7-8BAF-C27C-E20DBB347C41}"/>
              </a:ext>
            </a:extLst>
          </p:cNvPr>
          <p:cNvSpPr txBox="1"/>
          <p:nvPr/>
        </p:nvSpPr>
        <p:spPr>
          <a:xfrm>
            <a:off x="1256090" y="1950238"/>
            <a:ext cx="96764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zh-CN" altLang="en-US" sz="6600" b="1" dirty="0">
                <a:solidFill>
                  <a:srgbClr val="0E3B43"/>
                </a:solidFill>
                <a:latin typeface="微软雅黑" panose="020B0503020204020204" pitchFamily="34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  <a:sym typeface="+mn-lt"/>
              </a:rPr>
              <a:t>基于</a:t>
            </a:r>
            <a:r>
              <a:rPr lang="en-US" altLang="zh-CN" sz="6600" b="1" dirty="0">
                <a:solidFill>
                  <a:srgbClr val="0E3B43"/>
                </a:solidFill>
                <a:latin typeface="微软雅黑" panose="020B0503020204020204" pitchFamily="34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  <a:sym typeface="+mn-lt"/>
              </a:rPr>
              <a:t>patch</a:t>
            </a:r>
            <a:r>
              <a:rPr lang="zh-CN" altLang="en-US" sz="6600" b="1" dirty="0">
                <a:solidFill>
                  <a:srgbClr val="0E3B43"/>
                </a:solidFill>
                <a:latin typeface="微软雅黑" panose="020B0503020204020204" pitchFamily="34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  <a:sym typeface="+mn-lt"/>
              </a:rPr>
              <a:t>的</a:t>
            </a:r>
            <a:r>
              <a:rPr lang="en-US" altLang="zh-CN" sz="6600" b="1" dirty="0">
                <a:solidFill>
                  <a:srgbClr val="0E3B43"/>
                </a:solidFill>
                <a:latin typeface="微软雅黑" panose="020B0503020204020204" pitchFamily="34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  <a:sym typeface="+mn-lt"/>
              </a:rPr>
              <a:t>3D</a:t>
            </a:r>
            <a:r>
              <a:rPr lang="zh-CN" altLang="en-US" sz="6600" b="1" dirty="0">
                <a:solidFill>
                  <a:srgbClr val="0E3B43"/>
                </a:solidFill>
                <a:latin typeface="微软雅黑" panose="020B0503020204020204" pitchFamily="34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  <a:sym typeface="+mn-lt"/>
              </a:rPr>
              <a:t>网格压缩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301496F-9C60-3792-671D-A13072B45854}"/>
              </a:ext>
            </a:extLst>
          </p:cNvPr>
          <p:cNvGrpSpPr/>
          <p:nvPr/>
        </p:nvGrpSpPr>
        <p:grpSpPr>
          <a:xfrm>
            <a:off x="3239475" y="3465796"/>
            <a:ext cx="5723161" cy="437433"/>
            <a:chOff x="2166705" y="3299282"/>
            <a:chExt cx="5723161" cy="437433"/>
          </a:xfrm>
        </p:grpSpPr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68AA796E-F72D-5C0F-B2AB-FD2D5C153955}"/>
                </a:ext>
              </a:extLst>
            </p:cNvPr>
            <p:cNvSpPr/>
            <p:nvPr/>
          </p:nvSpPr>
          <p:spPr>
            <a:xfrm>
              <a:off x="2166705" y="3299282"/>
              <a:ext cx="5723161" cy="437433"/>
            </a:xfrm>
            <a:custGeom>
              <a:avLst/>
              <a:gdLst>
                <a:gd name="connsiteX0" fmla="*/ 0 w 5723161"/>
                <a:gd name="connsiteY0" fmla="*/ 0 h 437433"/>
                <a:gd name="connsiteX1" fmla="*/ 970239 w 5723161"/>
                <a:gd name="connsiteY1" fmla="*/ 0 h 437433"/>
                <a:gd name="connsiteX2" fmla="*/ 1842205 w 5723161"/>
                <a:gd name="connsiteY2" fmla="*/ 0 h 437433"/>
                <a:gd name="connsiteX3" fmla="*/ 1940478 w 5723161"/>
                <a:gd name="connsiteY3" fmla="*/ 0 h 437433"/>
                <a:gd name="connsiteX4" fmla="*/ 2812444 w 5723161"/>
                <a:gd name="connsiteY4" fmla="*/ 0 h 437433"/>
                <a:gd name="connsiteX5" fmla="*/ 2910717 w 5723161"/>
                <a:gd name="connsiteY5" fmla="*/ 0 h 437433"/>
                <a:gd name="connsiteX6" fmla="*/ 3782683 w 5723161"/>
                <a:gd name="connsiteY6" fmla="*/ 0 h 437433"/>
                <a:gd name="connsiteX7" fmla="*/ 3880956 w 5723161"/>
                <a:gd name="connsiteY7" fmla="*/ 0 h 437433"/>
                <a:gd name="connsiteX8" fmla="*/ 4752922 w 5723161"/>
                <a:gd name="connsiteY8" fmla="*/ 0 h 437433"/>
                <a:gd name="connsiteX9" fmla="*/ 5723161 w 5723161"/>
                <a:gd name="connsiteY9" fmla="*/ 0 h 437433"/>
                <a:gd name="connsiteX10" fmla="*/ 5723161 w 5723161"/>
                <a:gd name="connsiteY10" fmla="*/ 226583 h 437433"/>
                <a:gd name="connsiteX11" fmla="*/ 5544437 w 5723161"/>
                <a:gd name="connsiteY11" fmla="*/ 437433 h 437433"/>
                <a:gd name="connsiteX12" fmla="*/ 4574198 w 5723161"/>
                <a:gd name="connsiteY12" fmla="*/ 437433 h 437433"/>
                <a:gd name="connsiteX13" fmla="*/ 3880956 w 5723161"/>
                <a:gd name="connsiteY13" fmla="*/ 437433 h 437433"/>
                <a:gd name="connsiteX14" fmla="*/ 3603959 w 5723161"/>
                <a:gd name="connsiteY14" fmla="*/ 437433 h 437433"/>
                <a:gd name="connsiteX15" fmla="*/ 2910717 w 5723161"/>
                <a:gd name="connsiteY15" fmla="*/ 437433 h 437433"/>
                <a:gd name="connsiteX16" fmla="*/ 2633720 w 5723161"/>
                <a:gd name="connsiteY16" fmla="*/ 437433 h 437433"/>
                <a:gd name="connsiteX17" fmla="*/ 1940478 w 5723161"/>
                <a:gd name="connsiteY17" fmla="*/ 437433 h 437433"/>
                <a:gd name="connsiteX18" fmla="*/ 1663481 w 5723161"/>
                <a:gd name="connsiteY18" fmla="*/ 437433 h 437433"/>
                <a:gd name="connsiteX19" fmla="*/ 970239 w 5723161"/>
                <a:gd name="connsiteY19" fmla="*/ 437433 h 437433"/>
                <a:gd name="connsiteX20" fmla="*/ 0 w 5723161"/>
                <a:gd name="connsiteY20" fmla="*/ 437433 h 43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3161" h="437433">
                  <a:moveTo>
                    <a:pt x="0" y="0"/>
                  </a:moveTo>
                  <a:lnTo>
                    <a:pt x="970239" y="0"/>
                  </a:lnTo>
                  <a:lnTo>
                    <a:pt x="1842205" y="0"/>
                  </a:lnTo>
                  <a:lnTo>
                    <a:pt x="1940478" y="0"/>
                  </a:lnTo>
                  <a:lnTo>
                    <a:pt x="2812444" y="0"/>
                  </a:lnTo>
                  <a:lnTo>
                    <a:pt x="2910717" y="0"/>
                  </a:lnTo>
                  <a:lnTo>
                    <a:pt x="3782683" y="0"/>
                  </a:lnTo>
                  <a:lnTo>
                    <a:pt x="3880956" y="0"/>
                  </a:lnTo>
                  <a:lnTo>
                    <a:pt x="4752922" y="0"/>
                  </a:lnTo>
                  <a:lnTo>
                    <a:pt x="5723161" y="0"/>
                  </a:lnTo>
                  <a:lnTo>
                    <a:pt x="5723161" y="226583"/>
                  </a:lnTo>
                  <a:lnTo>
                    <a:pt x="5544437" y="437433"/>
                  </a:lnTo>
                  <a:lnTo>
                    <a:pt x="4574198" y="437433"/>
                  </a:lnTo>
                  <a:lnTo>
                    <a:pt x="3880956" y="437433"/>
                  </a:lnTo>
                  <a:lnTo>
                    <a:pt x="3603959" y="437433"/>
                  </a:lnTo>
                  <a:lnTo>
                    <a:pt x="2910717" y="437433"/>
                  </a:lnTo>
                  <a:lnTo>
                    <a:pt x="2633720" y="437433"/>
                  </a:lnTo>
                  <a:lnTo>
                    <a:pt x="1940478" y="437433"/>
                  </a:lnTo>
                  <a:lnTo>
                    <a:pt x="1663481" y="437433"/>
                  </a:lnTo>
                  <a:lnTo>
                    <a:pt x="970239" y="437433"/>
                  </a:lnTo>
                  <a:lnTo>
                    <a:pt x="0" y="437433"/>
                  </a:lnTo>
                  <a:close/>
                </a:path>
              </a:pathLst>
            </a:custGeom>
            <a:solidFill>
              <a:srgbClr val="357266"/>
            </a:solidFill>
            <a:ln w="571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A03247F8-2C6D-DD34-67BD-5DB9DE9EEA5D}"/>
                </a:ext>
              </a:extLst>
            </p:cNvPr>
            <p:cNvSpPr/>
            <p:nvPr/>
          </p:nvSpPr>
          <p:spPr>
            <a:xfrm>
              <a:off x="7686694" y="3527338"/>
              <a:ext cx="203172" cy="209377"/>
            </a:xfrm>
            <a:custGeom>
              <a:avLst/>
              <a:gdLst>
                <a:gd name="connsiteX0" fmla="*/ 104813 w 104812"/>
                <a:gd name="connsiteY0" fmla="*/ 0 h 108013"/>
                <a:gd name="connsiteX1" fmla="*/ 0 w 104812"/>
                <a:gd name="connsiteY1" fmla="*/ 13722 h 108013"/>
                <a:gd name="connsiteX2" fmla="*/ 11841 w 104812"/>
                <a:gd name="connsiteY2" fmla="*/ 108013 h 10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12" h="108013">
                  <a:moveTo>
                    <a:pt x="104813" y="0"/>
                  </a:moveTo>
                  <a:lnTo>
                    <a:pt x="0" y="13722"/>
                  </a:lnTo>
                  <a:lnTo>
                    <a:pt x="11841" y="108013"/>
                  </a:lnTo>
                  <a:close/>
                </a:path>
              </a:pathLst>
            </a:custGeom>
            <a:solidFill>
              <a:srgbClr val="CFDBD4"/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4797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359450" y="329832"/>
            <a:ext cx="2839405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1. </a:t>
            </a:r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划分</a:t>
            </a:r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patch</a:t>
            </a:r>
            <a:endParaRPr lang="zh-CN" altLang="en-US" sz="2400" b="1" dirty="0">
              <a:solidFill>
                <a:srgbClr val="357266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EEEA12-3E33-10A9-56A4-A7482B2E081E}"/>
              </a:ext>
            </a:extLst>
          </p:cNvPr>
          <p:cNvSpPr txBox="1"/>
          <p:nvPr/>
        </p:nvSpPr>
        <p:spPr>
          <a:xfrm>
            <a:off x="1000354" y="2119193"/>
            <a:ext cx="6135856" cy="3003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生成步骤：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1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对所有顶点按照高斯曲率绝对值降序排序。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2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从</a:t>
            </a: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曲率高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的顶点开始，选择第一个未加入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的顶点作为新的种子点，以其为中心宽度优先遍历邻接顶点并加入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中，但忽略与种子点的法线夹角</a:t>
            </a: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超过</a:t>
            </a:r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90°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的顶点。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3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当无法继续扩散或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内顶点数量已达到设定上限时，停止扩散，记录当前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。重复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Step2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Step3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直到所有顶点已被划分到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CA19CD-751E-DDBB-FB99-50D2224D3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186" y="957282"/>
            <a:ext cx="2877590" cy="539114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D846BB-66E1-A911-769C-BEBF5E6177D8}"/>
              </a:ext>
            </a:extLst>
          </p:cNvPr>
          <p:cNvGrpSpPr/>
          <p:nvPr/>
        </p:nvGrpSpPr>
        <p:grpSpPr>
          <a:xfrm>
            <a:off x="4761915" y="5964486"/>
            <a:ext cx="3041271" cy="325410"/>
            <a:chOff x="4663941" y="5789212"/>
            <a:chExt cx="3041271" cy="325410"/>
          </a:xfrm>
        </p:grpSpPr>
        <p:sp>
          <p:nvSpPr>
            <p:cNvPr id="12" name="TextBox 38">
              <a:extLst>
                <a:ext uri="{FF2B5EF4-FFF2-40B4-BE49-F238E27FC236}">
                  <a16:creationId xmlns:a16="http://schemas.microsoft.com/office/drawing/2014/main" id="{3583AC1E-F8D4-F872-18E4-02A9FB93F9AF}"/>
                </a:ext>
              </a:extLst>
            </p:cNvPr>
            <p:cNvSpPr txBox="1"/>
            <p:nvPr/>
          </p:nvSpPr>
          <p:spPr>
            <a:xfrm>
              <a:off x="4663941" y="5789212"/>
              <a:ext cx="3041271" cy="325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红 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      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绿       蓝，曲率由高到低。 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4E87F985-F70F-A3D5-37EA-48BDB8F15758}"/>
                </a:ext>
              </a:extLst>
            </p:cNvPr>
            <p:cNvCxnSpPr/>
            <p:nvPr/>
          </p:nvCxnSpPr>
          <p:spPr>
            <a:xfrm>
              <a:off x="4837247" y="5987011"/>
              <a:ext cx="3796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593D879-47B4-5C27-F967-434BE7661B9D}"/>
                </a:ext>
              </a:extLst>
            </p:cNvPr>
            <p:cNvCxnSpPr/>
            <p:nvPr/>
          </p:nvCxnSpPr>
          <p:spPr>
            <a:xfrm>
              <a:off x="5462422" y="5987011"/>
              <a:ext cx="3796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51445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359450" y="329832"/>
            <a:ext cx="2839405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2. </a:t>
            </a:r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重采样</a:t>
            </a: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8F6D9AFE-8375-28EB-A931-352FA3BB68ED}"/>
              </a:ext>
            </a:extLst>
          </p:cNvPr>
          <p:cNvSpPr txBox="1"/>
          <p:nvPr/>
        </p:nvSpPr>
        <p:spPr>
          <a:xfrm>
            <a:off x="1015266" y="1559520"/>
            <a:ext cx="6079366" cy="325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划分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之后，对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中的顶点进行重采样，生成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特征。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EEEA12-3E33-10A9-56A4-A7482B2E081E}"/>
              </a:ext>
            </a:extLst>
          </p:cNvPr>
          <p:cNvSpPr txBox="1"/>
          <p:nvPr/>
        </p:nvSpPr>
        <p:spPr>
          <a:xfrm>
            <a:off x="1000354" y="2054817"/>
            <a:ext cx="5756794" cy="3372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重采样步骤：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1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以种子点为原点，构建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局部坐标系。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2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把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内顶点的全局坐标转换为局部坐标。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3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在局部坐标系的</a:t>
            </a:r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XY</a:t>
            </a: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平面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上划分重采样网格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(grid)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。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4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根据顶点的局部坐标确定其投影到的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grid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，称为重采样，将其</a:t>
            </a:r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Z</a:t>
            </a: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坐标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局部高度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)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记录为该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grid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的重采样结果。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5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如果有多个顶点映射到同一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grid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，则取平均值作为重采样结果。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6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利用重采样结果重新表示连接性信息。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1D9FD16-FD69-E6BB-45F3-3978ECA0EA28}"/>
              </a:ext>
            </a:extLst>
          </p:cNvPr>
          <p:cNvGrpSpPr/>
          <p:nvPr/>
        </p:nvGrpSpPr>
        <p:grpSpPr>
          <a:xfrm>
            <a:off x="6800942" y="2266634"/>
            <a:ext cx="4757762" cy="2873665"/>
            <a:chOff x="3001188" y="1254641"/>
            <a:chExt cx="4757762" cy="2873665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80904272-0AE4-D228-70A1-CF308F69EFCE}"/>
                </a:ext>
              </a:extLst>
            </p:cNvPr>
            <p:cNvSpPr/>
            <p:nvPr/>
          </p:nvSpPr>
          <p:spPr>
            <a:xfrm>
              <a:off x="4973252" y="2796240"/>
              <a:ext cx="754373" cy="256676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ED9796BD-3CE4-D8DA-0D18-7E1AD071E4D4}"/>
                </a:ext>
              </a:extLst>
            </p:cNvPr>
            <p:cNvSpPr/>
            <p:nvPr/>
          </p:nvSpPr>
          <p:spPr>
            <a:xfrm>
              <a:off x="4544452" y="3306721"/>
              <a:ext cx="736945" cy="255186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DBED94-45E4-54FB-5B6B-8A3D153FFE05}"/>
                </a:ext>
              </a:extLst>
            </p:cNvPr>
            <p:cNvSpPr/>
            <p:nvPr/>
          </p:nvSpPr>
          <p:spPr>
            <a:xfrm>
              <a:off x="4263652" y="3053594"/>
              <a:ext cx="732852" cy="256676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39EDB582-B567-B182-7D7C-3E7396889C95}"/>
                </a:ext>
              </a:extLst>
            </p:cNvPr>
            <p:cNvSpPr/>
            <p:nvPr/>
          </p:nvSpPr>
          <p:spPr>
            <a:xfrm>
              <a:off x="3963600" y="2806999"/>
              <a:ext cx="750884" cy="244543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57A41FF-8518-26D5-732C-9BBA3321EB64}"/>
                </a:ext>
              </a:extLst>
            </p:cNvPr>
            <p:cNvCxnSpPr>
              <a:cxnSpLocks/>
            </p:cNvCxnSpPr>
            <p:nvPr/>
          </p:nvCxnSpPr>
          <p:spPr>
            <a:xfrm>
              <a:off x="5281397" y="2177908"/>
              <a:ext cx="0" cy="6928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C4C4805-64DF-F1E5-7B02-B1D03A7951A5}"/>
                </a:ext>
              </a:extLst>
            </p:cNvPr>
            <p:cNvCxnSpPr>
              <a:cxnSpLocks/>
            </p:cNvCxnSpPr>
            <p:nvPr/>
          </p:nvCxnSpPr>
          <p:spPr>
            <a:xfrm>
              <a:off x="5454319" y="2449780"/>
              <a:ext cx="0" cy="527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A2BAE93-FE66-EDA1-344F-DB4C269C44D4}"/>
                </a:ext>
              </a:extLst>
            </p:cNvPr>
            <p:cNvCxnSpPr>
              <a:cxnSpLocks/>
            </p:cNvCxnSpPr>
            <p:nvPr/>
          </p:nvCxnSpPr>
          <p:spPr>
            <a:xfrm>
              <a:off x="4604835" y="2647507"/>
              <a:ext cx="0" cy="50327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F4E72FA-8718-E723-572F-A9A0AD4D9253}"/>
                </a:ext>
              </a:extLst>
            </p:cNvPr>
            <p:cNvSpPr txBox="1"/>
            <p:nvPr/>
          </p:nvSpPr>
          <p:spPr>
            <a:xfrm>
              <a:off x="4930233" y="301582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种子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D8A1B9C-4C8C-92B8-03C6-7DDB5EF356D4}"/>
                </a:ext>
              </a:extLst>
            </p:cNvPr>
            <p:cNvCxnSpPr>
              <a:cxnSpLocks/>
              <a:stCxn id="18" idx="5"/>
              <a:endCxn id="18" idx="2"/>
            </p:cNvCxnSpPr>
            <p:nvPr/>
          </p:nvCxnSpPr>
          <p:spPr>
            <a:xfrm>
              <a:off x="3963599" y="3051544"/>
              <a:ext cx="200360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E9A9A26-A74B-723D-DE50-DE5E21C7F367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 flipH="1">
              <a:off x="4531811" y="2541181"/>
              <a:ext cx="867178" cy="102072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F573431C-BFF2-5065-6B18-A0E655B218D2}"/>
                </a:ext>
              </a:extLst>
            </p:cNvPr>
            <p:cNvSpPr/>
            <p:nvPr/>
          </p:nvSpPr>
          <p:spPr>
            <a:xfrm>
              <a:off x="3530010" y="2541181"/>
              <a:ext cx="2870780" cy="1020726"/>
            </a:xfrm>
            <a:prstGeom prst="parallelogram">
              <a:avLst>
                <a:gd name="adj" fmla="val 8495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BD640B1-339B-B99D-A258-DB3AB72D493C}"/>
                </a:ext>
              </a:extLst>
            </p:cNvPr>
            <p:cNvCxnSpPr/>
            <p:nvPr/>
          </p:nvCxnSpPr>
          <p:spPr>
            <a:xfrm flipV="1">
              <a:off x="4988440" y="1254641"/>
              <a:ext cx="0" cy="1796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06EE006-DE4C-54BD-02A5-9DBD63C26DF1}"/>
                </a:ext>
              </a:extLst>
            </p:cNvPr>
            <p:cNvSpPr/>
            <p:nvPr/>
          </p:nvSpPr>
          <p:spPr>
            <a:xfrm>
              <a:off x="4929962" y="2993065"/>
              <a:ext cx="116957" cy="1169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3F18BD3-2220-A80B-F664-9AAEF0576515}"/>
                </a:ext>
              </a:extLst>
            </p:cNvPr>
            <p:cNvSpPr/>
            <p:nvPr/>
          </p:nvSpPr>
          <p:spPr>
            <a:xfrm>
              <a:off x="5233552" y="2105256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9DCD5BC-5738-A947-C4F6-36C9671F6A29}"/>
                </a:ext>
              </a:extLst>
            </p:cNvPr>
            <p:cNvSpPr/>
            <p:nvPr/>
          </p:nvSpPr>
          <p:spPr>
            <a:xfrm>
              <a:off x="4546357" y="2578400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8E4AA3A-E2DB-26D4-9183-31F41971E063}"/>
                </a:ext>
              </a:extLst>
            </p:cNvPr>
            <p:cNvSpPr/>
            <p:nvPr/>
          </p:nvSpPr>
          <p:spPr>
            <a:xfrm>
              <a:off x="5406473" y="2380122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6D84DBB-66F7-323A-BB2B-5E8FEFE8BB2E}"/>
                </a:ext>
              </a:extLst>
            </p:cNvPr>
            <p:cNvSpPr txBox="1"/>
            <p:nvPr/>
          </p:nvSpPr>
          <p:spPr>
            <a:xfrm>
              <a:off x="5009706" y="1330287"/>
              <a:ext cx="7841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法线</a:t>
              </a:r>
              <a:r>
                <a:rPr lang="en-US" altLang="zh-CN" sz="1200" dirty="0"/>
                <a:t>/Z</a:t>
              </a:r>
              <a:r>
                <a:rPr lang="zh-CN" altLang="en-US" sz="1200" dirty="0"/>
                <a:t>轴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784BDF2-7A69-7658-342F-D687B7E97E8B}"/>
                </a:ext>
              </a:extLst>
            </p:cNvPr>
            <p:cNvCxnSpPr>
              <a:cxnSpLocks/>
            </p:cNvCxnSpPr>
            <p:nvPr/>
          </p:nvCxnSpPr>
          <p:spPr>
            <a:xfrm>
              <a:off x="4199860" y="2796365"/>
              <a:ext cx="199593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D710843-722C-D761-F8EE-D1D595758C60}"/>
                </a:ext>
              </a:extLst>
            </p:cNvPr>
            <p:cNvCxnSpPr>
              <a:cxnSpLocks/>
            </p:cNvCxnSpPr>
            <p:nvPr/>
          </p:nvCxnSpPr>
          <p:spPr>
            <a:xfrm>
              <a:off x="3742660" y="3292823"/>
              <a:ext cx="200246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C5C7ECA-1821-566B-FE14-F72896BF2352}"/>
                </a:ext>
              </a:extLst>
            </p:cNvPr>
            <p:cNvCxnSpPr/>
            <p:nvPr/>
          </p:nvCxnSpPr>
          <p:spPr>
            <a:xfrm flipH="1">
              <a:off x="4033050" y="2557129"/>
              <a:ext cx="867178" cy="102072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230559E-DAAF-63CC-E7B7-E88143A4271D}"/>
                </a:ext>
              </a:extLst>
            </p:cNvPr>
            <p:cNvCxnSpPr/>
            <p:nvPr/>
          </p:nvCxnSpPr>
          <p:spPr>
            <a:xfrm flipH="1">
              <a:off x="5054982" y="2541181"/>
              <a:ext cx="867178" cy="102072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619C6C8-C250-DF82-3CE5-21D2F379C981}"/>
                </a:ext>
              </a:extLst>
            </p:cNvPr>
            <p:cNvGrpSpPr/>
            <p:nvPr/>
          </p:nvGrpSpPr>
          <p:grpSpPr>
            <a:xfrm>
              <a:off x="4146695" y="1633871"/>
              <a:ext cx="116957" cy="1258186"/>
              <a:chOff x="4199860" y="1665770"/>
              <a:chExt cx="116957" cy="1258186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1DEC1574-9747-8DCF-03D2-97ACC4538153}"/>
                  </a:ext>
                </a:extLst>
              </p:cNvPr>
              <p:cNvCxnSpPr/>
              <p:nvPr/>
            </p:nvCxnSpPr>
            <p:spPr>
              <a:xfrm>
                <a:off x="4256338" y="1718930"/>
                <a:ext cx="0" cy="120502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6DE116C8-7394-429C-D110-433E7DCD424A}"/>
                  </a:ext>
                </a:extLst>
              </p:cNvPr>
              <p:cNvSpPr/>
              <p:nvPr/>
            </p:nvSpPr>
            <p:spPr>
              <a:xfrm>
                <a:off x="4199860" y="1665770"/>
                <a:ext cx="116957" cy="1169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E83BAFB1-115D-A828-5D20-215FBE27E050}"/>
                </a:ext>
              </a:extLst>
            </p:cNvPr>
            <p:cNvSpPr/>
            <p:nvPr/>
          </p:nvSpPr>
          <p:spPr>
            <a:xfrm>
              <a:off x="3827725" y="1687031"/>
              <a:ext cx="212650" cy="1205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397F534-3AFB-788E-F130-97D4D436A3F5}"/>
                </a:ext>
              </a:extLst>
            </p:cNvPr>
            <p:cNvSpPr txBox="1"/>
            <p:nvPr/>
          </p:nvSpPr>
          <p:spPr>
            <a:xfrm>
              <a:off x="3001188" y="217278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采样高度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DF5490B-659F-3FE3-0075-8F687BDB13E3}"/>
                </a:ext>
              </a:extLst>
            </p:cNvPr>
            <p:cNvCxnSpPr>
              <a:cxnSpLocks/>
            </p:cNvCxnSpPr>
            <p:nvPr/>
          </p:nvCxnSpPr>
          <p:spPr>
            <a:xfrm>
              <a:off x="4839584" y="3429000"/>
              <a:ext cx="561" cy="4501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1E75C6D-F4FE-C09C-5815-EC6805701A09}"/>
                </a:ext>
              </a:extLst>
            </p:cNvPr>
            <p:cNvSpPr/>
            <p:nvPr/>
          </p:nvSpPr>
          <p:spPr>
            <a:xfrm>
              <a:off x="4794358" y="3861665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大括号 33">
              <a:extLst>
                <a:ext uri="{FF2B5EF4-FFF2-40B4-BE49-F238E27FC236}">
                  <a16:creationId xmlns:a16="http://schemas.microsoft.com/office/drawing/2014/main" id="{BC87B5B3-EB74-B151-9119-B18D1DE6B8D2}"/>
                </a:ext>
              </a:extLst>
            </p:cNvPr>
            <p:cNvSpPr/>
            <p:nvPr/>
          </p:nvSpPr>
          <p:spPr>
            <a:xfrm>
              <a:off x="5624623" y="2105256"/>
              <a:ext cx="82358" cy="37881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58C0B95-A84B-E346-454A-368A867579C5}"/>
                </a:ext>
              </a:extLst>
            </p:cNvPr>
            <p:cNvSpPr txBox="1"/>
            <p:nvPr/>
          </p:nvSpPr>
          <p:spPr>
            <a:xfrm>
              <a:off x="5727625" y="2153092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采样到多个点，高度取平均</a:t>
              </a:r>
            </a:p>
          </p:txBody>
        </p:sp>
        <p:sp>
          <p:nvSpPr>
            <p:cNvPr id="36" name="右大括号 35">
              <a:extLst>
                <a:ext uri="{FF2B5EF4-FFF2-40B4-BE49-F238E27FC236}">
                  <a16:creationId xmlns:a16="http://schemas.microsoft.com/office/drawing/2014/main" id="{FA557814-EE1F-D3A5-AF0E-D939CE5D3DD5}"/>
                </a:ext>
              </a:extLst>
            </p:cNvPr>
            <p:cNvSpPr/>
            <p:nvPr/>
          </p:nvSpPr>
          <p:spPr>
            <a:xfrm rot="5400000">
              <a:off x="4416178" y="2807581"/>
              <a:ext cx="234055" cy="198044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2E580100-F68E-2280-B9A0-DDB11235921B}"/>
                    </a:ext>
                  </a:extLst>
                </p:cNvPr>
                <p:cNvSpPr txBox="1"/>
                <p:nvPr/>
              </p:nvSpPr>
              <p:spPr>
                <a:xfrm>
                  <a:off x="4178826" y="3851307"/>
                  <a:ext cx="5717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𝑏𝑖𝑛𝑠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2E580100-F68E-2280-B9A0-DDB112359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826" y="3851307"/>
                  <a:ext cx="571760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右大括号 37">
              <a:extLst>
                <a:ext uri="{FF2B5EF4-FFF2-40B4-BE49-F238E27FC236}">
                  <a16:creationId xmlns:a16="http://schemas.microsoft.com/office/drawing/2014/main" id="{CD1276A9-C70F-7399-D480-D0E6539AD8A8}"/>
                </a:ext>
              </a:extLst>
            </p:cNvPr>
            <p:cNvSpPr/>
            <p:nvPr/>
          </p:nvSpPr>
          <p:spPr>
            <a:xfrm rot="2353871">
              <a:off x="6065868" y="2524269"/>
              <a:ext cx="180425" cy="137116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64231467-5AA4-6D3E-3618-85AD8262F3B2}"/>
                    </a:ext>
                  </a:extLst>
                </p:cNvPr>
                <p:cNvSpPr txBox="1"/>
                <p:nvPr/>
              </p:nvSpPr>
              <p:spPr>
                <a:xfrm>
                  <a:off x="6215639" y="3168221"/>
                  <a:ext cx="5717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𝑏𝑖𝑛𝑠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64231467-5AA4-6D3E-3618-85AD8262F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5639" y="3168221"/>
                  <a:ext cx="571760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D47B7F3-672C-60EC-3A4D-85A12A6E5348}"/>
                    </a:ext>
                  </a:extLst>
                </p:cNvPr>
                <p:cNvSpPr txBox="1"/>
                <p:nvPr/>
              </p:nvSpPr>
              <p:spPr>
                <a:xfrm>
                  <a:off x="5688422" y="3851307"/>
                  <a:ext cx="192168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/>
                    <a:t>共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𝑏𝑖𝑛𝑠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𝑏𝑖𝑛𝑠</m:t>
                          </m:r>
                        </m:sub>
                      </m:sSub>
                    </m:oMath>
                  </a14:m>
                  <a:r>
                    <a:rPr lang="zh-CN" altLang="en-US" sz="1200" dirty="0"/>
                    <a:t>个采样</a:t>
                  </a:r>
                  <a:r>
                    <a:rPr lang="en-US" altLang="zh-CN" sz="1200" dirty="0"/>
                    <a:t>grid</a:t>
                  </a:r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D47B7F3-672C-60EC-3A4D-85A12A6E5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422" y="3851307"/>
                  <a:ext cx="1921680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4444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679759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359450" y="329832"/>
            <a:ext cx="2839405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2. </a:t>
            </a:r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重采样</a:t>
            </a: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8F6D9AFE-8375-28EB-A931-352FA3BB68ED}"/>
              </a:ext>
            </a:extLst>
          </p:cNvPr>
          <p:cNvSpPr txBox="1"/>
          <p:nvPr/>
        </p:nvSpPr>
        <p:spPr>
          <a:xfrm>
            <a:off x="1015265" y="1607645"/>
            <a:ext cx="5080735" cy="3318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1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构建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局部坐标系</a:t>
            </a: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defTabSz="1219170">
              <a:lnSpc>
                <a:spcPct val="150000"/>
              </a:lnSpc>
            </a:pP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局部坐标系以种子点为原点，以种子点法线为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Z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轴；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以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(1, 0, 0)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作为辅助方向，使用格拉姆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-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施密特</a:t>
            </a: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正交化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求出与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Z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轴垂直的一个方向，设其为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X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轴；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Z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轴和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X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轴叉乘得到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Y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轴；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根据种子点坐标和三坐标轴方向，求出世界坐标到局部坐标的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transform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矩阵。</a:t>
            </a:r>
          </a:p>
          <a:p>
            <a:pPr defTabSz="1219170">
              <a:lnSpc>
                <a:spcPct val="150000"/>
              </a:lnSpc>
            </a:pP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F9AB085C-3E7C-BB07-EA85-ED3C19A2E2F9}"/>
                  </a:ext>
                </a:extLst>
              </p:cNvPr>
              <p:cNvSpPr txBox="1"/>
              <p:nvPr/>
            </p:nvSpPr>
            <p:spPr>
              <a:xfrm>
                <a:off x="7052826" y="1743074"/>
                <a:ext cx="4338184" cy="1003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𝑡𝑟𝑎𝑛𝑠𝑙𝑎𝑡𝑒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𝑠𝑒𝑒𝑑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𝑠𝑒𝑒𝑑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𝑠𝑒𝑒𝑑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2−1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F9AB085C-3E7C-BB07-EA85-ED3C19A2E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26" y="1743074"/>
                <a:ext cx="4338184" cy="1003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00ABC41-641D-C9A0-A747-647D87803952}"/>
                  </a:ext>
                </a:extLst>
              </p:cNvPr>
              <p:cNvSpPr txBox="1"/>
              <p:nvPr/>
            </p:nvSpPr>
            <p:spPr>
              <a:xfrm>
                <a:off x="7570643" y="2904524"/>
                <a:ext cx="3820368" cy="1362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2−2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600" b="0" dirty="0"/>
              </a:p>
              <a:p>
                <a:endParaRPr lang="en-US" altLang="zh-CN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00ABC41-641D-C9A0-A747-647D87803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643" y="2904524"/>
                <a:ext cx="3820368" cy="1362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48D235E3-261C-A356-F01A-07FF5219C85D}"/>
                  </a:ext>
                </a:extLst>
              </p:cNvPr>
              <p:cNvSpPr txBox="1"/>
              <p:nvPr/>
            </p:nvSpPr>
            <p:spPr>
              <a:xfrm>
                <a:off x="7139452" y="4138608"/>
                <a:ext cx="43381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𝑡𝑟𝑎𝑛𝑠𝑓𝑜𝑟𝑚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𝑣𝑖𝑒𝑤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𝑡𝑟𝑎𝑛𝑠𝑙𝑎𝑡𝑒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2−3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48D235E3-261C-A356-F01A-07FF5219C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52" y="4138608"/>
                <a:ext cx="4338184" cy="338554"/>
              </a:xfrm>
              <a:prstGeom prst="rect">
                <a:avLst/>
              </a:prstGeom>
              <a:blipFill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38">
            <a:extLst>
              <a:ext uri="{FF2B5EF4-FFF2-40B4-BE49-F238E27FC236}">
                <a16:creationId xmlns:a16="http://schemas.microsoft.com/office/drawing/2014/main" id="{EB0891C7-5596-C2D8-5705-540561B0F617}"/>
              </a:ext>
            </a:extLst>
          </p:cNvPr>
          <p:cNvSpPr txBox="1"/>
          <p:nvPr/>
        </p:nvSpPr>
        <p:spPr>
          <a:xfrm>
            <a:off x="1015265" y="5201865"/>
            <a:ext cx="5080735" cy="325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2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计算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内其他顶点的局部坐标</a:t>
            </a: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A6C5517-1FB9-E935-54F7-FFB68601952A}"/>
                  </a:ext>
                </a:extLst>
              </p:cNvPr>
              <p:cNvSpPr txBox="1"/>
              <p:nvPr/>
            </p:nvSpPr>
            <p:spPr>
              <a:xfrm>
                <a:off x="6364918" y="5201865"/>
                <a:ext cx="52358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brk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𝑜𝑐𝑎𝑙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𝑐𝑜𝑟𝑑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𝑡𝑟𝑎𝑛𝑠𝑓𝑜𝑟𝑚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𝑔𝑙𝑜𝑏𝑎𝑙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𝑐𝑜𝑟𝑑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A6C5517-1FB9-E935-54F7-FFB686019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18" y="5201865"/>
                <a:ext cx="5235867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987300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359450" y="329832"/>
            <a:ext cx="2839405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2. </a:t>
            </a:r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重采样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8">
                <a:extLst>
                  <a:ext uri="{FF2B5EF4-FFF2-40B4-BE49-F238E27FC236}">
                    <a16:creationId xmlns:a16="http://schemas.microsoft.com/office/drawing/2014/main" id="{8F6D9AFE-8375-28EB-A931-352FA3BB68ED}"/>
                  </a:ext>
                </a:extLst>
              </p:cNvPr>
              <p:cNvSpPr txBox="1"/>
              <p:nvPr/>
            </p:nvSpPr>
            <p:spPr>
              <a:xfrm>
                <a:off x="1015265" y="1376638"/>
                <a:ext cx="5080735" cy="4784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Step 3</a:t>
                </a:r>
                <a:r>
                  <a: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 在局部坐标系的</a:t>
                </a: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XY</a:t>
                </a:r>
                <a:r>
                  <a: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平面上划分重采样网格</a:t>
                </a:r>
                <a:endPara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重采样网格由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XY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平面上的多个正方形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grid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组成，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grid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的数量为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𝑏𝑖𝑛𝑠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𝑏𝑖𝑛𝑠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，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grid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的边长大小由以下方法确定：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marL="285750" indent="-285750" defTabSz="121917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计算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patch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内所有顶点在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X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方向上的</a:t>
                </a:r>
                <a:r>
                  <a:rPr lang="zh-CN" altLang="en-US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坐标范围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𝑟𝑒𝑎𝑐h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和在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Y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方向上的坐标范围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𝑟𝑒𝑎𝑐h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𝑦</m:t>
                        </m:r>
                      </m:sub>
                    </m:sSub>
                    <m:r>
                      <a:rPr lang="zh-CN" altLang="en-US" sz="160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，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𝑟𝑒𝑎𝑐h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为其中较大者，则：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marL="285750" indent="-285750" defTabSz="121917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marL="285750" indent="-285750" defTabSz="121917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marL="285750" indent="-285750" defTabSz="121917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marL="285750" indent="-285750" defTabSz="121917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除以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𝑏𝑖𝑛𝑠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而非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𝑏𝑖𝑛𝑠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实际上是对重采样的总范围进行了</a:t>
                </a:r>
                <a:r>
                  <a:rPr lang="zh-CN" altLang="en-US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放大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，这样可以使最外侧的顶点不至于落在采样区域边界上。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TextBox 38">
                <a:extLst>
                  <a:ext uri="{FF2B5EF4-FFF2-40B4-BE49-F238E27FC236}">
                    <a16:creationId xmlns:a16="http://schemas.microsoft.com/office/drawing/2014/main" id="{8F6D9AFE-8375-28EB-A931-352FA3BB6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65" y="1376638"/>
                <a:ext cx="5080735" cy="4784836"/>
              </a:xfrm>
              <a:prstGeom prst="rect">
                <a:avLst/>
              </a:prstGeom>
              <a:blipFill>
                <a:blip r:embed="rId3"/>
                <a:stretch>
                  <a:fillRect l="-2521" r="-6483" b="-1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3216919-35A4-4801-14FC-D75E98C63834}"/>
                  </a:ext>
                </a:extLst>
              </p:cNvPr>
              <p:cNvSpPr txBox="1"/>
              <p:nvPr/>
            </p:nvSpPr>
            <p:spPr>
              <a:xfrm>
                <a:off x="787880" y="4044968"/>
                <a:ext cx="5235867" cy="60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𝑔𝑟𝑖𝑑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𝑠𝑝𝑎𝑛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𝑟𝑒𝑎𝑐h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𝑏𝑖𝑛𝑠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3216919-35A4-4801-14FC-D75E98C63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80" y="4044968"/>
                <a:ext cx="5235867" cy="601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5F43FE75-7AB0-73AF-8EF0-51129E5AF832}"/>
              </a:ext>
            </a:extLst>
          </p:cNvPr>
          <p:cNvGrpSpPr/>
          <p:nvPr/>
        </p:nvGrpSpPr>
        <p:grpSpPr>
          <a:xfrm>
            <a:off x="7119725" y="2218770"/>
            <a:ext cx="4351693" cy="3083626"/>
            <a:chOff x="7119725" y="2218770"/>
            <a:chExt cx="4351693" cy="3083626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5DD71F22-84F9-6761-4C3E-A07FA5E921EA}"/>
                </a:ext>
              </a:extLst>
            </p:cNvPr>
            <p:cNvGrpSpPr/>
            <p:nvPr/>
          </p:nvGrpSpPr>
          <p:grpSpPr>
            <a:xfrm>
              <a:off x="7119725" y="2218770"/>
              <a:ext cx="3691123" cy="2745030"/>
              <a:chOff x="7321867" y="3884874"/>
              <a:chExt cx="2897313" cy="215468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250F5AA2-0E33-BA3B-BCC1-E268A60BB38E}"/>
                  </a:ext>
                </a:extLst>
              </p:cNvPr>
              <p:cNvGrpSpPr/>
              <p:nvPr/>
            </p:nvGrpSpPr>
            <p:grpSpPr>
              <a:xfrm>
                <a:off x="7504430" y="4650259"/>
                <a:ext cx="294251" cy="286795"/>
                <a:chOff x="7504430" y="4650259"/>
                <a:chExt cx="294251" cy="286795"/>
              </a:xfrm>
            </p:grpSpPr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BDC61-C387-473D-F80C-DD7BE858186A}"/>
                    </a:ext>
                  </a:extLst>
                </p:cNvPr>
                <p:cNvCxnSpPr/>
                <p:nvPr/>
              </p:nvCxnSpPr>
              <p:spPr>
                <a:xfrm>
                  <a:off x="7504430" y="4650259"/>
                  <a:ext cx="29425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箭头连接符 75">
                  <a:extLst>
                    <a:ext uri="{FF2B5EF4-FFF2-40B4-BE49-F238E27FC236}">
                      <a16:creationId xmlns:a16="http://schemas.microsoft.com/office/drawing/2014/main" id="{F9B4C443-84DD-0CBF-DF09-B2B96F0E84DB}"/>
                    </a:ext>
                  </a:extLst>
                </p:cNvPr>
                <p:cNvCxnSpPr/>
                <p:nvPr/>
              </p:nvCxnSpPr>
              <p:spPr>
                <a:xfrm flipV="1">
                  <a:off x="7656668" y="4650259"/>
                  <a:ext cx="0" cy="2867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F8115D0A-717D-C658-4A11-4F286EB99571}"/>
                  </a:ext>
                </a:extLst>
              </p:cNvPr>
              <p:cNvGrpSpPr/>
              <p:nvPr/>
            </p:nvGrpSpPr>
            <p:grpSpPr>
              <a:xfrm>
                <a:off x="7321867" y="3884874"/>
                <a:ext cx="2897313" cy="2154686"/>
                <a:chOff x="7321867" y="3884874"/>
                <a:chExt cx="2897313" cy="2154686"/>
              </a:xfrm>
            </p:grpSpPr>
            <p:grpSp>
              <p:nvGrpSpPr>
                <p:cNvPr id="78" name="组合 77">
                  <a:extLst>
                    <a:ext uri="{FF2B5EF4-FFF2-40B4-BE49-F238E27FC236}">
                      <a16:creationId xmlns:a16="http://schemas.microsoft.com/office/drawing/2014/main" id="{2348348B-BADE-86AD-CFF8-670C5580D76A}"/>
                    </a:ext>
                  </a:extLst>
                </p:cNvPr>
                <p:cNvGrpSpPr/>
                <p:nvPr/>
              </p:nvGrpSpPr>
              <p:grpSpPr>
                <a:xfrm rot="10800000">
                  <a:off x="7509089" y="5325943"/>
                  <a:ext cx="294251" cy="286795"/>
                  <a:chOff x="7504430" y="4650259"/>
                  <a:chExt cx="294251" cy="286795"/>
                </a:xfrm>
              </p:grpSpPr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BE3E1E69-825F-A2DD-FA57-1A3779A7F078}"/>
                      </a:ext>
                    </a:extLst>
                  </p:cNvPr>
                  <p:cNvCxnSpPr/>
                  <p:nvPr/>
                </p:nvCxnSpPr>
                <p:spPr>
                  <a:xfrm>
                    <a:off x="7504430" y="4650259"/>
                    <a:ext cx="294251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接箭头连接符 79">
                    <a:extLst>
                      <a:ext uri="{FF2B5EF4-FFF2-40B4-BE49-F238E27FC236}">
                        <a16:creationId xmlns:a16="http://schemas.microsoft.com/office/drawing/2014/main" id="{EDE5D10E-40E7-1ED7-1566-5996B079DAB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56668" y="4650259"/>
                    <a:ext cx="0" cy="2867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AF814E8-2888-9A17-C1D1-F1A453C762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1867" y="4987231"/>
                      <a:ext cx="698781" cy="2916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𝑟𝑒𝑎𝑐h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200" dirty="0"/>
                    </a:p>
                  </p:txBody>
                </p:sp>
              </mc:Choice>
              <mc:Fallback xmlns="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0AF814E8-2888-9A17-C1D1-F1A453C762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21867" y="4987231"/>
                      <a:ext cx="698781" cy="29161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1" name="组合 90">
                  <a:extLst>
                    <a:ext uri="{FF2B5EF4-FFF2-40B4-BE49-F238E27FC236}">
                      <a16:creationId xmlns:a16="http://schemas.microsoft.com/office/drawing/2014/main" id="{8576B440-1169-8ADE-A6B2-B79B59CCBF3A}"/>
                    </a:ext>
                  </a:extLst>
                </p:cNvPr>
                <p:cNvGrpSpPr/>
                <p:nvPr/>
              </p:nvGrpSpPr>
              <p:grpSpPr>
                <a:xfrm>
                  <a:off x="7969076" y="3884874"/>
                  <a:ext cx="2250104" cy="2154686"/>
                  <a:chOff x="7969076" y="3884874"/>
                  <a:chExt cx="2250104" cy="2154686"/>
                </a:xfrm>
              </p:grpSpPr>
              <p:grpSp>
                <p:nvGrpSpPr>
                  <p:cNvPr id="41" name="组合 40">
                    <a:extLst>
                      <a:ext uri="{FF2B5EF4-FFF2-40B4-BE49-F238E27FC236}">
                        <a16:creationId xmlns:a16="http://schemas.microsoft.com/office/drawing/2014/main" id="{A2CB1A2B-0541-7578-F680-88F8CDC246D5}"/>
                      </a:ext>
                    </a:extLst>
                  </p:cNvPr>
                  <p:cNvGrpSpPr/>
                  <p:nvPr/>
                </p:nvGrpSpPr>
                <p:grpSpPr>
                  <a:xfrm>
                    <a:off x="7969076" y="3884874"/>
                    <a:ext cx="2250104" cy="2154686"/>
                    <a:chOff x="3475927" y="335625"/>
                    <a:chExt cx="4045847" cy="3874278"/>
                  </a:xfrm>
                </p:grpSpPr>
                <p:cxnSp>
                  <p:nvCxnSpPr>
                    <p:cNvPr id="42" name="直接连接符 41">
                      <a:extLst>
                        <a:ext uri="{FF2B5EF4-FFF2-40B4-BE49-F238E27FC236}">
                          <a16:creationId xmlns:a16="http://schemas.microsoft.com/office/drawing/2014/main" id="{A1B0CACF-3ED2-B8C9-6BCD-E933B9AFDC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09953" y="1711841"/>
                      <a:ext cx="202019" cy="51567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>
                      <a:extLst>
                        <a:ext uri="{FF2B5EF4-FFF2-40B4-BE49-F238E27FC236}">
                          <a16:creationId xmlns:a16="http://schemas.microsoft.com/office/drawing/2014/main" id="{8449AA7F-7F0E-5032-A38E-7B6D773880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411972" y="2227520"/>
                      <a:ext cx="829340" cy="34555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直接连接符 43">
                      <a:extLst>
                        <a:ext uri="{FF2B5EF4-FFF2-40B4-BE49-F238E27FC236}">
                          <a16:creationId xmlns:a16="http://schemas.microsoft.com/office/drawing/2014/main" id="{B0A400E6-67C6-1E6B-F1C6-D1AC4525D4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859079" y="2573079"/>
                      <a:ext cx="1382233" cy="109515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接连接符 44">
                      <a:extLst>
                        <a:ext uri="{FF2B5EF4-FFF2-40B4-BE49-F238E27FC236}">
                          <a16:creationId xmlns:a16="http://schemas.microsoft.com/office/drawing/2014/main" id="{F7B4045E-B931-4159-6290-9AC3BC9D37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710763" y="2934586"/>
                      <a:ext cx="1148316" cy="73364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接连接符 45">
                      <a:extLst>
                        <a:ext uri="{FF2B5EF4-FFF2-40B4-BE49-F238E27FC236}">
                          <a16:creationId xmlns:a16="http://schemas.microsoft.com/office/drawing/2014/main" id="{979AE6BD-A361-CB8E-DF5B-8863010C4F0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710763" y="2658140"/>
                      <a:ext cx="1233377" cy="27644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>
                      <a:extLst>
                        <a:ext uri="{FF2B5EF4-FFF2-40B4-BE49-F238E27FC236}">
                          <a16:creationId xmlns:a16="http://schemas.microsoft.com/office/drawing/2014/main" id="{1699AF68-C133-A333-6B42-FCC16A9F2A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944140" y="1711841"/>
                      <a:ext cx="265814" cy="943641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接箭头连接符 48">
                      <a:extLst>
                        <a:ext uri="{FF2B5EF4-FFF2-40B4-BE49-F238E27FC236}">
                          <a16:creationId xmlns:a16="http://schemas.microsoft.com/office/drawing/2014/main" id="{E7C13EAF-1146-172A-5C3A-A2D9EB2CEF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734161" y="1086712"/>
                      <a:ext cx="486908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接箭头连接符 49">
                      <a:extLst>
                        <a:ext uri="{FF2B5EF4-FFF2-40B4-BE49-F238E27FC236}">
                          <a16:creationId xmlns:a16="http://schemas.microsoft.com/office/drawing/2014/main" id="{641437B2-ACA2-11F3-33DF-29E5BAE778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-5400000">
                      <a:off x="6491161" y="843712"/>
                      <a:ext cx="48600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1" name="文本框 50">
                      <a:extLst>
                        <a:ext uri="{FF2B5EF4-FFF2-40B4-BE49-F238E27FC236}">
                          <a16:creationId xmlns:a16="http://schemas.microsoft.com/office/drawing/2014/main" id="{AFE16F30-2EFC-41F5-E41C-D0631B5E2A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4516" y="950751"/>
                      <a:ext cx="28725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dirty="0"/>
                        <a:t>X</a:t>
                      </a:r>
                      <a:endParaRPr lang="zh-CN" altLang="en-US" sz="1200" dirty="0"/>
                    </a:p>
                  </p:txBody>
                </p:sp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D7706773-2BB5-2DD0-79EA-E33BB4F9ED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0532" y="335625"/>
                      <a:ext cx="28725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dirty="0"/>
                        <a:t>Y</a:t>
                      </a:r>
                      <a:endParaRPr lang="zh-CN" altLang="en-US" sz="1200" dirty="0"/>
                    </a:p>
                  </p:txBody>
                </p:sp>
                <p:sp>
                  <p:nvSpPr>
                    <p:cNvPr id="53" name="矩形 52">
                      <a:extLst>
                        <a:ext uri="{FF2B5EF4-FFF2-40B4-BE49-F238E27FC236}">
                          <a16:creationId xmlns:a16="http://schemas.microsoft.com/office/drawing/2014/main" id="{9657D509-E292-DC3A-6CA7-4F66220154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5927" y="1157662"/>
                      <a:ext cx="3052241" cy="3052241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58" name="直接连接符 57">
                      <a:extLst>
                        <a:ext uri="{FF2B5EF4-FFF2-40B4-BE49-F238E27FC236}">
                          <a16:creationId xmlns:a16="http://schemas.microsoft.com/office/drawing/2014/main" id="{AA1E2F24-CB50-AE2A-8A35-481226EBE541}"/>
                        </a:ext>
                      </a:extLst>
                    </p:cNvPr>
                    <p:cNvCxnSpPr>
                      <a:stCxn id="53" idx="0"/>
                      <a:endCxn id="53" idx="2"/>
                    </p:cNvCxnSpPr>
                    <p:nvPr/>
                  </p:nvCxnSpPr>
                  <p:spPr>
                    <a:xfrm>
                      <a:off x="5002048" y="1157662"/>
                      <a:ext cx="0" cy="3052241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直接连接符 58">
                      <a:extLst>
                        <a:ext uri="{FF2B5EF4-FFF2-40B4-BE49-F238E27FC236}">
                          <a16:creationId xmlns:a16="http://schemas.microsoft.com/office/drawing/2014/main" id="{2B5999F0-A5C1-D263-E3C0-81DAEEFCCFF8}"/>
                        </a:ext>
                      </a:extLst>
                    </p:cNvPr>
                    <p:cNvCxnSpPr>
                      <a:stCxn id="53" idx="1"/>
                      <a:endCxn id="53" idx="3"/>
                    </p:cNvCxnSpPr>
                    <p:nvPr/>
                  </p:nvCxnSpPr>
                  <p:spPr>
                    <a:xfrm>
                      <a:off x="3475927" y="2683783"/>
                      <a:ext cx="3052241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直接连接符 59">
                      <a:extLst>
                        <a:ext uri="{FF2B5EF4-FFF2-40B4-BE49-F238E27FC236}">
                          <a16:creationId xmlns:a16="http://schemas.microsoft.com/office/drawing/2014/main" id="{A7DA6452-E8E5-3ED4-1C97-AD2D0DF1E9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75927" y="1942787"/>
                      <a:ext cx="3052241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连接符 60">
                      <a:extLst>
                        <a:ext uri="{FF2B5EF4-FFF2-40B4-BE49-F238E27FC236}">
                          <a16:creationId xmlns:a16="http://schemas.microsoft.com/office/drawing/2014/main" id="{772C66CB-C5B8-BB4F-1525-835DAA27D12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75927" y="3442447"/>
                      <a:ext cx="3052241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直接连接符 61">
                      <a:extLst>
                        <a:ext uri="{FF2B5EF4-FFF2-40B4-BE49-F238E27FC236}">
                          <a16:creationId xmlns:a16="http://schemas.microsoft.com/office/drawing/2014/main" id="{B2E1E3A8-0ADB-33E1-EB38-B4866F44E5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58027" y="1157662"/>
                      <a:ext cx="0" cy="3052241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直接连接符 62">
                      <a:extLst>
                        <a:ext uri="{FF2B5EF4-FFF2-40B4-BE49-F238E27FC236}">
                          <a16:creationId xmlns:a16="http://schemas.microsoft.com/office/drawing/2014/main" id="{D4A65297-91E6-9A86-6832-6DBB3B8056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772854" y="1157662"/>
                      <a:ext cx="0" cy="3052241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2" name="组合 81">
                    <a:extLst>
                      <a:ext uri="{FF2B5EF4-FFF2-40B4-BE49-F238E27FC236}">
                        <a16:creationId xmlns:a16="http://schemas.microsoft.com/office/drawing/2014/main" id="{69A588CF-0CD8-09D7-F2D5-B447FE704D32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8088280" y="3994102"/>
                    <a:ext cx="294251" cy="286795"/>
                    <a:chOff x="7504430" y="4650259"/>
                    <a:chExt cx="294251" cy="286795"/>
                  </a:xfrm>
                </p:grpSpPr>
                <p:cxnSp>
                  <p:nvCxnSpPr>
                    <p:cNvPr id="83" name="直接连接符 82">
                      <a:extLst>
                        <a:ext uri="{FF2B5EF4-FFF2-40B4-BE49-F238E27FC236}">
                          <a16:creationId xmlns:a16="http://schemas.microsoft.com/office/drawing/2014/main" id="{EBB1CF09-79C2-DCDF-5203-0715011ACA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04430" y="4650259"/>
                      <a:ext cx="294251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直接箭头连接符 83">
                      <a:extLst>
                        <a:ext uri="{FF2B5EF4-FFF2-40B4-BE49-F238E27FC236}">
                          <a16:creationId xmlns:a16="http://schemas.microsoft.com/office/drawing/2014/main" id="{4CF04461-5AB3-EB73-72FC-CD5051224DF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56668" y="4650259"/>
                      <a:ext cx="0" cy="28679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5" name="组合 84">
                    <a:extLst>
                      <a:ext uri="{FF2B5EF4-FFF2-40B4-BE49-F238E27FC236}">
                        <a16:creationId xmlns:a16="http://schemas.microsoft.com/office/drawing/2014/main" id="{4393B48B-C352-B780-7240-9CD42AD5004A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9221136" y="3985084"/>
                    <a:ext cx="294251" cy="286795"/>
                    <a:chOff x="7504430" y="4650259"/>
                    <a:chExt cx="294251" cy="286795"/>
                  </a:xfrm>
                </p:grpSpPr>
                <p:cxnSp>
                  <p:nvCxnSpPr>
                    <p:cNvPr id="86" name="直接连接符 85">
                      <a:extLst>
                        <a:ext uri="{FF2B5EF4-FFF2-40B4-BE49-F238E27FC236}">
                          <a16:creationId xmlns:a16="http://schemas.microsoft.com/office/drawing/2014/main" id="{3B8B7D9F-D492-FB8E-9898-3760BA513E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04430" y="4650259"/>
                      <a:ext cx="294251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箭头连接符 86">
                      <a:extLst>
                        <a:ext uri="{FF2B5EF4-FFF2-40B4-BE49-F238E27FC236}">
                          <a16:creationId xmlns:a16="http://schemas.microsoft.com/office/drawing/2014/main" id="{C66269B4-DC03-8B5A-8C75-058DFE8425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56668" y="4650259"/>
                      <a:ext cx="0" cy="28679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文本框 87">
                        <a:extLst>
                          <a:ext uri="{FF2B5EF4-FFF2-40B4-BE49-F238E27FC236}">
                            <a16:creationId xmlns:a16="http://schemas.microsoft.com/office/drawing/2014/main" id="{E74A9881-3DBC-06C9-AFE8-8CF8048389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96342" y="3994958"/>
                        <a:ext cx="69422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𝑟𝑒𝑎𝑐h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88" name="文本框 87">
                        <a:extLst>
                          <a:ext uri="{FF2B5EF4-FFF2-40B4-BE49-F238E27FC236}">
                            <a16:creationId xmlns:a16="http://schemas.microsoft.com/office/drawing/2014/main" id="{E74A9881-3DBC-06C9-AFE8-8CF80483893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96342" y="3994958"/>
                        <a:ext cx="694228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1DEF19A9-C910-4B54-F044-EF67DFD4534E}"/>
                    </a:ext>
                  </a:extLst>
                </p:cNvPr>
                <p:cNvSpPr txBox="1"/>
                <p:nvPr/>
              </p:nvSpPr>
              <p:spPr>
                <a:xfrm>
                  <a:off x="9803311" y="5025397"/>
                  <a:ext cx="166810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𝑏𝑖𝑛𝑠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1DEF19A9-C910-4B54-F044-EF67DFD45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3311" y="5025397"/>
                  <a:ext cx="1668107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7846813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359450" y="329832"/>
            <a:ext cx="2839405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2. </a:t>
            </a:r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重采样</a:t>
            </a: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8F6D9AFE-8375-28EB-A931-352FA3BB68ED}"/>
              </a:ext>
            </a:extLst>
          </p:cNvPr>
          <p:cNvSpPr txBox="1"/>
          <p:nvPr/>
        </p:nvSpPr>
        <p:spPr>
          <a:xfrm>
            <a:off x="1015265" y="1376638"/>
            <a:ext cx="5080735" cy="1064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Step 3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在局部坐标系的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XY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平面上划分重采样网格</a:t>
            </a: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defTabSz="1219170">
              <a:lnSpc>
                <a:spcPct val="150000"/>
              </a:lnSpc>
            </a:pP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如何设计采样网格？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643AB5C-E5E1-4159-A629-7A7609658CCE}"/>
              </a:ext>
            </a:extLst>
          </p:cNvPr>
          <p:cNvGrpSpPr/>
          <p:nvPr/>
        </p:nvGrpSpPr>
        <p:grpSpPr>
          <a:xfrm>
            <a:off x="6675422" y="2635749"/>
            <a:ext cx="2870780" cy="2723981"/>
            <a:chOff x="3530010" y="1254641"/>
            <a:chExt cx="2870780" cy="2723981"/>
          </a:xfrm>
        </p:grpSpPr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265833C9-CB00-4A37-A20B-465B8034E9EB}"/>
                </a:ext>
              </a:extLst>
            </p:cNvPr>
            <p:cNvSpPr/>
            <p:nvPr/>
          </p:nvSpPr>
          <p:spPr>
            <a:xfrm>
              <a:off x="4973252" y="2796240"/>
              <a:ext cx="754373" cy="256676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>
              <a:extLst>
                <a:ext uri="{FF2B5EF4-FFF2-40B4-BE49-F238E27FC236}">
                  <a16:creationId xmlns:a16="http://schemas.microsoft.com/office/drawing/2014/main" id="{AC32A475-1B71-4021-8F62-C3B1436C0735}"/>
                </a:ext>
              </a:extLst>
            </p:cNvPr>
            <p:cNvSpPr/>
            <p:nvPr/>
          </p:nvSpPr>
          <p:spPr>
            <a:xfrm>
              <a:off x="4544452" y="3306721"/>
              <a:ext cx="736945" cy="255186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>
              <a:extLst>
                <a:ext uri="{FF2B5EF4-FFF2-40B4-BE49-F238E27FC236}">
                  <a16:creationId xmlns:a16="http://schemas.microsoft.com/office/drawing/2014/main" id="{2F8CA1E2-3198-4D1B-8DB9-54FB93FBAC54}"/>
                </a:ext>
              </a:extLst>
            </p:cNvPr>
            <p:cNvSpPr/>
            <p:nvPr/>
          </p:nvSpPr>
          <p:spPr>
            <a:xfrm>
              <a:off x="4263652" y="3053594"/>
              <a:ext cx="732852" cy="256676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74A2E811-696C-4C0A-A6BE-61488BEC5F06}"/>
                </a:ext>
              </a:extLst>
            </p:cNvPr>
            <p:cNvSpPr/>
            <p:nvPr/>
          </p:nvSpPr>
          <p:spPr>
            <a:xfrm>
              <a:off x="3963600" y="2806999"/>
              <a:ext cx="750884" cy="244543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638F105-444B-4682-AACD-D390DFCF739D}"/>
                </a:ext>
              </a:extLst>
            </p:cNvPr>
            <p:cNvCxnSpPr>
              <a:cxnSpLocks/>
            </p:cNvCxnSpPr>
            <p:nvPr/>
          </p:nvCxnSpPr>
          <p:spPr>
            <a:xfrm>
              <a:off x="5281397" y="2177908"/>
              <a:ext cx="0" cy="6928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FA7E6D3-4A54-4634-9B08-C56A56589E68}"/>
                </a:ext>
              </a:extLst>
            </p:cNvPr>
            <p:cNvCxnSpPr>
              <a:cxnSpLocks/>
            </p:cNvCxnSpPr>
            <p:nvPr/>
          </p:nvCxnSpPr>
          <p:spPr>
            <a:xfrm>
              <a:off x="5454319" y="2449780"/>
              <a:ext cx="0" cy="527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48F09E38-EB00-4C94-8D89-C048D706896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835" y="2647507"/>
              <a:ext cx="0" cy="50327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ED7365D-94EF-4AD0-978E-EA0669893C8B}"/>
                </a:ext>
              </a:extLst>
            </p:cNvPr>
            <p:cNvSpPr txBox="1"/>
            <p:nvPr/>
          </p:nvSpPr>
          <p:spPr>
            <a:xfrm>
              <a:off x="4930233" y="301582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种子</a:t>
              </a: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F28434B2-D8FC-4996-9E15-6E133FCEB719}"/>
                </a:ext>
              </a:extLst>
            </p:cNvPr>
            <p:cNvCxnSpPr>
              <a:cxnSpLocks/>
              <a:stCxn id="94" idx="5"/>
              <a:endCxn id="94" idx="2"/>
            </p:cNvCxnSpPr>
            <p:nvPr/>
          </p:nvCxnSpPr>
          <p:spPr>
            <a:xfrm>
              <a:off x="3963599" y="3051544"/>
              <a:ext cx="200360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7C1039C9-7779-4918-96D6-9DA8CDE2C8FB}"/>
                </a:ext>
              </a:extLst>
            </p:cNvPr>
            <p:cNvCxnSpPr>
              <a:cxnSpLocks/>
              <a:stCxn id="94" idx="1"/>
              <a:endCxn id="94" idx="3"/>
            </p:cNvCxnSpPr>
            <p:nvPr/>
          </p:nvCxnSpPr>
          <p:spPr>
            <a:xfrm flipH="1">
              <a:off x="4531811" y="2541181"/>
              <a:ext cx="867178" cy="102072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平行四边形 93">
              <a:extLst>
                <a:ext uri="{FF2B5EF4-FFF2-40B4-BE49-F238E27FC236}">
                  <a16:creationId xmlns:a16="http://schemas.microsoft.com/office/drawing/2014/main" id="{67F97D7F-8899-4CE0-8537-9FB493A258EF}"/>
                </a:ext>
              </a:extLst>
            </p:cNvPr>
            <p:cNvSpPr/>
            <p:nvPr/>
          </p:nvSpPr>
          <p:spPr>
            <a:xfrm>
              <a:off x="3530010" y="2541181"/>
              <a:ext cx="2870780" cy="1020726"/>
            </a:xfrm>
            <a:prstGeom prst="parallelogram">
              <a:avLst>
                <a:gd name="adj" fmla="val 8495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DA07D69E-E8E8-4C08-9E78-C351FC28509B}"/>
                </a:ext>
              </a:extLst>
            </p:cNvPr>
            <p:cNvCxnSpPr/>
            <p:nvPr/>
          </p:nvCxnSpPr>
          <p:spPr>
            <a:xfrm flipV="1">
              <a:off x="4988440" y="1254641"/>
              <a:ext cx="0" cy="1796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17D24D9F-6ECA-4CD0-A1BD-6F326165841F}"/>
                </a:ext>
              </a:extLst>
            </p:cNvPr>
            <p:cNvSpPr/>
            <p:nvPr/>
          </p:nvSpPr>
          <p:spPr>
            <a:xfrm>
              <a:off x="4929962" y="2993065"/>
              <a:ext cx="116957" cy="1169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3CBE5D12-684E-4B9D-B6D5-0053A4393A6C}"/>
                </a:ext>
              </a:extLst>
            </p:cNvPr>
            <p:cNvSpPr/>
            <p:nvPr/>
          </p:nvSpPr>
          <p:spPr>
            <a:xfrm>
              <a:off x="5233552" y="2105256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17E3AE09-F547-472A-8890-B90F05401849}"/>
                </a:ext>
              </a:extLst>
            </p:cNvPr>
            <p:cNvSpPr/>
            <p:nvPr/>
          </p:nvSpPr>
          <p:spPr>
            <a:xfrm>
              <a:off x="4556748" y="2578400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74426A60-A82F-4D17-9C10-96EF49C7CB8A}"/>
                </a:ext>
              </a:extLst>
            </p:cNvPr>
            <p:cNvSpPr/>
            <p:nvPr/>
          </p:nvSpPr>
          <p:spPr>
            <a:xfrm>
              <a:off x="5406473" y="2380122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F0728A06-C374-4F0F-95B3-50B6C5A52531}"/>
                </a:ext>
              </a:extLst>
            </p:cNvPr>
            <p:cNvSpPr txBox="1"/>
            <p:nvPr/>
          </p:nvSpPr>
          <p:spPr>
            <a:xfrm>
              <a:off x="5009706" y="1330287"/>
              <a:ext cx="7841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法线</a:t>
              </a:r>
              <a:r>
                <a:rPr lang="en-US" altLang="zh-CN" sz="1200" dirty="0"/>
                <a:t>/Z</a:t>
              </a:r>
              <a:r>
                <a:rPr lang="zh-CN" altLang="en-US" sz="1200" dirty="0"/>
                <a:t>轴</a:t>
              </a:r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CBACFB0-9B01-44D3-ACC4-1358B16C3E87}"/>
                </a:ext>
              </a:extLst>
            </p:cNvPr>
            <p:cNvCxnSpPr>
              <a:cxnSpLocks/>
            </p:cNvCxnSpPr>
            <p:nvPr/>
          </p:nvCxnSpPr>
          <p:spPr>
            <a:xfrm>
              <a:off x="4199860" y="2796365"/>
              <a:ext cx="199593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797E0BE6-EB44-43E5-A055-3493A3D39BA9}"/>
                </a:ext>
              </a:extLst>
            </p:cNvPr>
            <p:cNvCxnSpPr>
              <a:cxnSpLocks/>
            </p:cNvCxnSpPr>
            <p:nvPr/>
          </p:nvCxnSpPr>
          <p:spPr>
            <a:xfrm>
              <a:off x="3742660" y="3292823"/>
              <a:ext cx="200246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3940C382-3F31-42FA-9250-3B61C169A810}"/>
                </a:ext>
              </a:extLst>
            </p:cNvPr>
            <p:cNvCxnSpPr/>
            <p:nvPr/>
          </p:nvCxnSpPr>
          <p:spPr>
            <a:xfrm flipH="1">
              <a:off x="4033050" y="2557129"/>
              <a:ext cx="867178" cy="102072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19465F6-6922-48E2-9313-7E51B82B8DEA}"/>
                </a:ext>
              </a:extLst>
            </p:cNvPr>
            <p:cNvCxnSpPr/>
            <p:nvPr/>
          </p:nvCxnSpPr>
          <p:spPr>
            <a:xfrm flipH="1">
              <a:off x="5054982" y="2541181"/>
              <a:ext cx="867178" cy="102072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E26C92C-E4C2-486C-B0DD-96142C3DFBF5}"/>
                </a:ext>
              </a:extLst>
            </p:cNvPr>
            <p:cNvGrpSpPr/>
            <p:nvPr/>
          </p:nvGrpSpPr>
          <p:grpSpPr>
            <a:xfrm>
              <a:off x="4146695" y="1633871"/>
              <a:ext cx="116957" cy="1258186"/>
              <a:chOff x="4199860" y="1665770"/>
              <a:chExt cx="116957" cy="1258186"/>
            </a:xfrm>
          </p:grpSpPr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32489C58-FF37-43DB-A572-A7C69620E55A}"/>
                  </a:ext>
                </a:extLst>
              </p:cNvPr>
              <p:cNvCxnSpPr/>
              <p:nvPr/>
            </p:nvCxnSpPr>
            <p:spPr>
              <a:xfrm>
                <a:off x="4256338" y="1718930"/>
                <a:ext cx="0" cy="120502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0C112B21-D9A5-40D6-BA31-4CA3A16CE1FC}"/>
                  </a:ext>
                </a:extLst>
              </p:cNvPr>
              <p:cNvSpPr/>
              <p:nvPr/>
            </p:nvSpPr>
            <p:spPr>
              <a:xfrm>
                <a:off x="4199860" y="1665770"/>
                <a:ext cx="116957" cy="1169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A5AB73DE-99B4-4F01-AB7C-57AB78EEDCE8}"/>
                </a:ext>
              </a:extLst>
            </p:cNvPr>
            <p:cNvCxnSpPr>
              <a:cxnSpLocks/>
            </p:cNvCxnSpPr>
            <p:nvPr/>
          </p:nvCxnSpPr>
          <p:spPr>
            <a:xfrm>
              <a:off x="4839584" y="3429000"/>
              <a:ext cx="561" cy="4501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9A7F0AC7-9890-4971-A00A-267C8728021F}"/>
                </a:ext>
              </a:extLst>
            </p:cNvPr>
            <p:cNvSpPr/>
            <p:nvPr/>
          </p:nvSpPr>
          <p:spPr>
            <a:xfrm>
              <a:off x="4783967" y="3861665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2421E05-6EFC-4E04-930B-464E65D8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00" y="2558261"/>
            <a:ext cx="2707813" cy="26195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BAF127-147D-48EB-B6E9-FBDC1D403A59}"/>
              </a:ext>
            </a:extLst>
          </p:cNvPr>
          <p:cNvSpPr/>
          <p:nvPr/>
        </p:nvSpPr>
        <p:spPr>
          <a:xfrm>
            <a:off x="2701075" y="5350506"/>
            <a:ext cx="1689886" cy="417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极坐标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-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扇形网格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2E17C51-A7AF-472E-AF81-6B8A9DB5E131}"/>
              </a:ext>
            </a:extLst>
          </p:cNvPr>
          <p:cNvSpPr/>
          <p:nvPr/>
        </p:nvSpPr>
        <p:spPr>
          <a:xfrm>
            <a:off x="6967317" y="5355150"/>
            <a:ext cx="2100255" cy="417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直角坐标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-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正方形网格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8714744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359450" y="329832"/>
            <a:ext cx="2839405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2. </a:t>
            </a:r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重采样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8">
                <a:extLst>
                  <a:ext uri="{FF2B5EF4-FFF2-40B4-BE49-F238E27FC236}">
                    <a16:creationId xmlns:a16="http://schemas.microsoft.com/office/drawing/2014/main" id="{8F6D9AFE-8375-28EB-A931-352FA3BB68ED}"/>
                  </a:ext>
                </a:extLst>
              </p:cNvPr>
              <p:cNvSpPr txBox="1"/>
              <p:nvPr/>
            </p:nvSpPr>
            <p:spPr>
              <a:xfrm>
                <a:off x="1015265" y="1338136"/>
                <a:ext cx="5080735" cy="4815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Step 4</a:t>
                </a:r>
                <a:r>
                  <a: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 将</a:t>
                </a: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patch</a:t>
                </a:r>
                <a:r>
                  <a: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内的顶点映射到划分好的</a:t>
                </a: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grid</a:t>
                </a:r>
                <a:r>
                  <a: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内</a:t>
                </a:r>
                <a:endPara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前面已经计算得到顶点的局部坐标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𝑙𝑜𝑐𝑎𝑙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𝑥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</m:t>
                    </m:r>
                  </m:oMath>
                </a14:m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𝑙𝑜𝑐𝑎𝑙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𝑙𝑜𝑐𝑎𝑙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)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和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grid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的边长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𝑔𝑟𝑖𝑑</m:t>
                    </m:r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_</m:t>
                    </m:r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𝑠𝑝𝑎𝑛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，同时设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𝑏𝑎𝑠𝑒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𝑥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𝑏𝑎𝑠𝑒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𝑦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为整个采样区域的左下角。则映射到的网格号为：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注意，由于整个网格区域以原点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(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种子点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)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为中心，而种子点不一定是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patch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区域的中心。为了让网格的覆盖区域更加贴合实际的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patch(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右图实线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)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，这里引入了一个</a:t>
                </a:r>
                <a:r>
                  <a:rPr lang="zh-CN" altLang="en-US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偏移量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。</a:t>
                </a:r>
                <a:endPara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TextBox 38">
                <a:extLst>
                  <a:ext uri="{FF2B5EF4-FFF2-40B4-BE49-F238E27FC236}">
                    <a16:creationId xmlns:a16="http://schemas.microsoft.com/office/drawing/2014/main" id="{8F6D9AFE-8375-28EB-A931-352FA3BB6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65" y="1338136"/>
                <a:ext cx="5080735" cy="4815742"/>
              </a:xfrm>
              <a:prstGeom prst="rect">
                <a:avLst/>
              </a:prstGeom>
              <a:blipFill>
                <a:blip r:embed="rId3"/>
                <a:stretch>
                  <a:fillRect l="-2521" r="-2881" b="-1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C809455-A560-3E1A-0887-545598E2BAAD}"/>
                  </a:ext>
                </a:extLst>
              </p:cNvPr>
              <p:cNvSpPr txBox="1"/>
              <p:nvPr/>
            </p:nvSpPr>
            <p:spPr>
              <a:xfrm>
                <a:off x="637125" y="3515170"/>
                <a:ext cx="5235867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𝑔𝑟𝑖𝑑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𝑙𝑜𝑐𝑎𝑙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prstClr val="black">
                                              <a:lumMod val="75000"/>
                                              <a:lumOff val="2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prstClr val="black">
                                              <a:lumMod val="75000"/>
                                              <a:lumOff val="2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𝑏𝑎𝑠𝑒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prstClr val="black">
                                              <a:lumMod val="75000"/>
                                              <a:lumOff val="2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𝑔𝑟𝑖𝑑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𝑠𝑝𝑎𝑛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C809455-A560-3E1A-0887-545598E2B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5" y="3515170"/>
                <a:ext cx="5235867" cy="640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1BA1DCDD-D02B-ACBC-F76D-C950310C0DAC}"/>
              </a:ext>
            </a:extLst>
          </p:cNvPr>
          <p:cNvGrpSpPr/>
          <p:nvPr/>
        </p:nvGrpSpPr>
        <p:grpSpPr>
          <a:xfrm>
            <a:off x="6192355" y="975536"/>
            <a:ext cx="5044856" cy="2672433"/>
            <a:chOff x="6192355" y="1513416"/>
            <a:chExt cx="5044856" cy="267243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B2EEA6-F0BD-76F1-B917-8AE2489E574C}"/>
                </a:ext>
              </a:extLst>
            </p:cNvPr>
            <p:cNvGrpSpPr/>
            <p:nvPr/>
          </p:nvGrpSpPr>
          <p:grpSpPr>
            <a:xfrm>
              <a:off x="6795735" y="1513416"/>
              <a:ext cx="4441476" cy="2672433"/>
              <a:chOff x="3001188" y="1254641"/>
              <a:chExt cx="4814592" cy="2896935"/>
            </a:xfrm>
          </p:grpSpPr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A9111E2D-7AE9-2307-2964-4A89A56FDA12}"/>
                  </a:ext>
                </a:extLst>
              </p:cNvPr>
              <p:cNvSpPr/>
              <p:nvPr/>
            </p:nvSpPr>
            <p:spPr>
              <a:xfrm>
                <a:off x="4973252" y="2796240"/>
                <a:ext cx="754373" cy="256676"/>
              </a:xfrm>
              <a:prstGeom prst="parallelogram">
                <a:avLst>
                  <a:gd name="adj" fmla="val 87328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5EEFD28C-7D45-474D-2ED4-4ABBC31F5172}"/>
                  </a:ext>
                </a:extLst>
              </p:cNvPr>
              <p:cNvSpPr/>
              <p:nvPr/>
            </p:nvSpPr>
            <p:spPr>
              <a:xfrm>
                <a:off x="4544452" y="3306721"/>
                <a:ext cx="736945" cy="255186"/>
              </a:xfrm>
              <a:prstGeom prst="parallelogram">
                <a:avLst>
                  <a:gd name="adj" fmla="val 87328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6704B9E1-E199-CCAD-191B-686534E9DE3A}"/>
                  </a:ext>
                </a:extLst>
              </p:cNvPr>
              <p:cNvSpPr/>
              <p:nvPr/>
            </p:nvSpPr>
            <p:spPr>
              <a:xfrm>
                <a:off x="4263652" y="3053594"/>
                <a:ext cx="732852" cy="256676"/>
              </a:xfrm>
              <a:prstGeom prst="parallelogram">
                <a:avLst>
                  <a:gd name="adj" fmla="val 87328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C615E41D-5594-6A68-BD8E-D8BBE0FA0357}"/>
                  </a:ext>
                </a:extLst>
              </p:cNvPr>
              <p:cNvSpPr/>
              <p:nvPr/>
            </p:nvSpPr>
            <p:spPr>
              <a:xfrm>
                <a:off x="3963600" y="2806999"/>
                <a:ext cx="750884" cy="244543"/>
              </a:xfrm>
              <a:prstGeom prst="parallelogram">
                <a:avLst>
                  <a:gd name="adj" fmla="val 87328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FCE2AD7-575E-F8FF-8702-AA2270B4C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397" y="2177908"/>
                <a:ext cx="0" cy="69288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01EB9BBF-5648-C702-B15A-DE2E49A7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4319" y="2449780"/>
                <a:ext cx="0" cy="52734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D7AC4BA-FA80-648F-3B08-CE191C9C15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835" y="2647507"/>
                <a:ext cx="0" cy="50327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B47BF1A-B025-3CA5-EEB3-27BF2BBDAE50}"/>
                  </a:ext>
                </a:extLst>
              </p:cNvPr>
              <p:cNvSpPr txBox="1"/>
              <p:nvPr/>
            </p:nvSpPr>
            <p:spPr>
              <a:xfrm>
                <a:off x="4930233" y="3015824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种子</a:t>
                </a: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D2BEE57-8FED-39FF-EB9F-F68597777282}"/>
                  </a:ext>
                </a:extLst>
              </p:cNvPr>
              <p:cNvCxnSpPr>
                <a:cxnSpLocks/>
                <a:stCxn id="16" idx="5"/>
                <a:endCxn id="16" idx="2"/>
              </p:cNvCxnSpPr>
              <p:nvPr/>
            </p:nvCxnSpPr>
            <p:spPr>
              <a:xfrm>
                <a:off x="3963599" y="3051544"/>
                <a:ext cx="200360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53654547-55F7-B427-7C59-4684E118B8FC}"/>
                  </a:ext>
                </a:extLst>
              </p:cNvPr>
              <p:cNvCxnSpPr>
                <a:cxnSpLocks/>
                <a:stCxn id="16" idx="1"/>
                <a:endCxn id="16" idx="3"/>
              </p:cNvCxnSpPr>
              <p:nvPr/>
            </p:nvCxnSpPr>
            <p:spPr>
              <a:xfrm flipH="1">
                <a:off x="4531811" y="2541181"/>
                <a:ext cx="867178" cy="102072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平行四边形 15">
                <a:extLst>
                  <a:ext uri="{FF2B5EF4-FFF2-40B4-BE49-F238E27FC236}">
                    <a16:creationId xmlns:a16="http://schemas.microsoft.com/office/drawing/2014/main" id="{5DAEF316-AAE1-41F9-50F9-A4A805851B4B}"/>
                  </a:ext>
                </a:extLst>
              </p:cNvPr>
              <p:cNvSpPr/>
              <p:nvPr/>
            </p:nvSpPr>
            <p:spPr>
              <a:xfrm>
                <a:off x="3530010" y="2541181"/>
                <a:ext cx="2870780" cy="1020726"/>
              </a:xfrm>
              <a:prstGeom prst="parallelogram">
                <a:avLst>
                  <a:gd name="adj" fmla="val 84957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2DBC36A5-E74B-559A-950F-68FAD0D29708}"/>
                  </a:ext>
                </a:extLst>
              </p:cNvPr>
              <p:cNvCxnSpPr/>
              <p:nvPr/>
            </p:nvCxnSpPr>
            <p:spPr>
              <a:xfrm flipV="1">
                <a:off x="4988440" y="1254641"/>
                <a:ext cx="0" cy="17969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59C761F-7673-A532-7E2F-E7AD180EC116}"/>
                  </a:ext>
                </a:extLst>
              </p:cNvPr>
              <p:cNvSpPr/>
              <p:nvPr/>
            </p:nvSpPr>
            <p:spPr>
              <a:xfrm>
                <a:off x="4929962" y="2993065"/>
                <a:ext cx="116957" cy="11695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8B7D0C0-A790-992F-B17F-3EA2E1A0A99D}"/>
                  </a:ext>
                </a:extLst>
              </p:cNvPr>
              <p:cNvSpPr/>
              <p:nvPr/>
            </p:nvSpPr>
            <p:spPr>
              <a:xfrm>
                <a:off x="5222288" y="2105256"/>
                <a:ext cx="116957" cy="1169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8260878-3B9A-18B6-155F-2AA08EE4182A}"/>
                  </a:ext>
                </a:extLst>
              </p:cNvPr>
              <p:cNvSpPr/>
              <p:nvPr/>
            </p:nvSpPr>
            <p:spPr>
              <a:xfrm>
                <a:off x="4546357" y="2578400"/>
                <a:ext cx="116957" cy="1169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475FD3FB-81F7-7F31-914A-D5E5DA976ABF}"/>
                  </a:ext>
                </a:extLst>
              </p:cNvPr>
              <p:cNvSpPr/>
              <p:nvPr/>
            </p:nvSpPr>
            <p:spPr>
              <a:xfrm>
                <a:off x="5406473" y="2380122"/>
                <a:ext cx="116957" cy="1169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D6A623A-2BCA-1991-41F0-550E50173D36}"/>
                  </a:ext>
                </a:extLst>
              </p:cNvPr>
              <p:cNvSpPr txBox="1"/>
              <p:nvPr/>
            </p:nvSpPr>
            <p:spPr>
              <a:xfrm>
                <a:off x="5009706" y="1330287"/>
                <a:ext cx="7841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法线</a:t>
                </a:r>
                <a:r>
                  <a:rPr lang="en-US" altLang="zh-CN" sz="1200" dirty="0"/>
                  <a:t>/Z</a:t>
                </a:r>
                <a:r>
                  <a:rPr lang="zh-CN" altLang="en-US" sz="1200" dirty="0"/>
                  <a:t>轴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160AB7FE-958B-BD92-85DC-1A9A31E5B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9860" y="2796365"/>
                <a:ext cx="199593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E58A2F97-0E12-6AB3-3AD4-3EB4B74CC8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2660" y="3292823"/>
                <a:ext cx="200246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4141C853-F5F7-8C62-54CB-DBBA04603AA7}"/>
                  </a:ext>
                </a:extLst>
              </p:cNvPr>
              <p:cNvCxnSpPr/>
              <p:nvPr/>
            </p:nvCxnSpPr>
            <p:spPr>
              <a:xfrm flipH="1">
                <a:off x="4033050" y="2557129"/>
                <a:ext cx="867178" cy="102072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C1DDA611-06DC-0A6F-C8DA-E6B852623D0F}"/>
                  </a:ext>
                </a:extLst>
              </p:cNvPr>
              <p:cNvCxnSpPr/>
              <p:nvPr/>
            </p:nvCxnSpPr>
            <p:spPr>
              <a:xfrm flipH="1">
                <a:off x="5054982" y="2541181"/>
                <a:ext cx="867178" cy="102072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0A3F7F9F-D6D5-6150-AF01-377A223F5D6E}"/>
                  </a:ext>
                </a:extLst>
              </p:cNvPr>
              <p:cNvGrpSpPr/>
              <p:nvPr/>
            </p:nvGrpSpPr>
            <p:grpSpPr>
              <a:xfrm>
                <a:off x="4146695" y="1633871"/>
                <a:ext cx="116957" cy="1258186"/>
                <a:chOff x="4199860" y="1665770"/>
                <a:chExt cx="116957" cy="1258186"/>
              </a:xfrm>
            </p:grpSpPr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8D210991-E8A9-B0DA-65B7-B7262F63B402}"/>
                    </a:ext>
                  </a:extLst>
                </p:cNvPr>
                <p:cNvCxnSpPr/>
                <p:nvPr/>
              </p:nvCxnSpPr>
              <p:spPr>
                <a:xfrm>
                  <a:off x="4256338" y="1718930"/>
                  <a:ext cx="0" cy="1205026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67092311-1154-B638-785C-0FC53EBF7176}"/>
                    </a:ext>
                  </a:extLst>
                </p:cNvPr>
                <p:cNvSpPr/>
                <p:nvPr/>
              </p:nvSpPr>
              <p:spPr>
                <a:xfrm>
                  <a:off x="4199860" y="1665770"/>
                  <a:ext cx="116957" cy="11695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左大括号 27">
                <a:extLst>
                  <a:ext uri="{FF2B5EF4-FFF2-40B4-BE49-F238E27FC236}">
                    <a16:creationId xmlns:a16="http://schemas.microsoft.com/office/drawing/2014/main" id="{ABF6A288-62D5-345D-0390-32742F8B3206}"/>
                  </a:ext>
                </a:extLst>
              </p:cNvPr>
              <p:cNvSpPr/>
              <p:nvPr/>
            </p:nvSpPr>
            <p:spPr>
              <a:xfrm>
                <a:off x="3827725" y="1687031"/>
                <a:ext cx="212650" cy="1205025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05A362D-F245-EBEB-93D3-F4D2D1BB2469}"/>
                  </a:ext>
                </a:extLst>
              </p:cNvPr>
              <p:cNvSpPr txBox="1"/>
              <p:nvPr/>
            </p:nvSpPr>
            <p:spPr>
              <a:xfrm>
                <a:off x="3001188" y="2172781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采样高度</a:t>
                </a: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5EEBB05-7B9C-E42D-FA34-80C32F34D1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9584" y="3429000"/>
                <a:ext cx="561" cy="45011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6440EA1-4F0D-0DC6-1EDB-686CCCA6FAAA}"/>
                  </a:ext>
                </a:extLst>
              </p:cNvPr>
              <p:cNvSpPr/>
              <p:nvPr/>
            </p:nvSpPr>
            <p:spPr>
              <a:xfrm>
                <a:off x="4784208" y="3861665"/>
                <a:ext cx="116957" cy="1169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右大括号 31">
                <a:extLst>
                  <a:ext uri="{FF2B5EF4-FFF2-40B4-BE49-F238E27FC236}">
                    <a16:creationId xmlns:a16="http://schemas.microsoft.com/office/drawing/2014/main" id="{B601C32D-6CE0-0E3A-3FE1-9A24C081DC34}"/>
                  </a:ext>
                </a:extLst>
              </p:cNvPr>
              <p:cNvSpPr/>
              <p:nvPr/>
            </p:nvSpPr>
            <p:spPr>
              <a:xfrm>
                <a:off x="5624623" y="2105256"/>
                <a:ext cx="82358" cy="378819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BC0303A-8B54-3BFD-6A38-DA06885EDD49}"/>
                  </a:ext>
                </a:extLst>
              </p:cNvPr>
              <p:cNvSpPr txBox="1"/>
              <p:nvPr/>
            </p:nvSpPr>
            <p:spPr>
              <a:xfrm>
                <a:off x="5727625" y="2153092"/>
                <a:ext cx="2031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采样到多个点，高度取平均</a:t>
                </a:r>
              </a:p>
            </p:txBody>
          </p:sp>
          <p:sp>
            <p:nvSpPr>
              <p:cNvPr id="34" name="右大括号 33">
                <a:extLst>
                  <a:ext uri="{FF2B5EF4-FFF2-40B4-BE49-F238E27FC236}">
                    <a16:creationId xmlns:a16="http://schemas.microsoft.com/office/drawing/2014/main" id="{FE92C7F9-D82E-D23E-C606-EF8D980F5BFD}"/>
                  </a:ext>
                </a:extLst>
              </p:cNvPr>
              <p:cNvSpPr/>
              <p:nvPr/>
            </p:nvSpPr>
            <p:spPr>
              <a:xfrm rot="5400000">
                <a:off x="4416178" y="2807581"/>
                <a:ext cx="234055" cy="1980446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3F76A570-BE35-F230-93F6-9A3B4DE63C13}"/>
                      </a:ext>
                    </a:extLst>
                  </p:cNvPr>
                  <p:cNvSpPr txBox="1"/>
                  <p:nvPr/>
                </p:nvSpPr>
                <p:spPr>
                  <a:xfrm>
                    <a:off x="4178826" y="3851307"/>
                    <a:ext cx="619792" cy="30026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𝑏𝑖𝑛𝑠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3F76A570-BE35-F230-93F6-9A3B4DE63C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8826" y="3851307"/>
                    <a:ext cx="619792" cy="3002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右大括号 35">
                <a:extLst>
                  <a:ext uri="{FF2B5EF4-FFF2-40B4-BE49-F238E27FC236}">
                    <a16:creationId xmlns:a16="http://schemas.microsoft.com/office/drawing/2014/main" id="{1FE59D52-BF1B-40E7-896D-46D35C356A64}"/>
                  </a:ext>
                </a:extLst>
              </p:cNvPr>
              <p:cNvSpPr/>
              <p:nvPr/>
            </p:nvSpPr>
            <p:spPr>
              <a:xfrm rot="2353871">
                <a:off x="6065868" y="2524269"/>
                <a:ext cx="180425" cy="1371169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E9367E74-E414-1632-41A1-FB95BB40A6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15639" y="3168221"/>
                    <a:ext cx="619792" cy="30026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𝑏𝑖𝑛𝑠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E9367E74-E414-1632-41A1-FB95BB40A6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5639" y="3168221"/>
                    <a:ext cx="619792" cy="3002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C03933D5-5D66-43AD-D359-7E993E7B1C6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2665" y="3632798"/>
                    <a:ext cx="2083115" cy="5004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/>
                      <a:t>共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𝑏𝑖𝑛𝑠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𝑏𝑖𝑛𝑠</m:t>
                            </m:r>
                          </m:sub>
                        </m:sSub>
                      </m:oMath>
                    </a14:m>
                    <a:r>
                      <a:rPr lang="zh-CN" altLang="en-US" sz="1200" dirty="0"/>
                      <a:t>个采样</a:t>
                    </a:r>
                    <a:r>
                      <a:rPr lang="en-US" altLang="zh-CN" sz="1200" dirty="0"/>
                      <a:t>grid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𝑏𝑖𝑛𝑠</m:t>
                            </m:r>
                          </m:sub>
                        </m:sSub>
                      </m:oMath>
                    </a14:m>
                    <a:r>
                      <a:rPr lang="zh-CN" altLang="en-US" sz="1200" dirty="0"/>
                      <a:t>是预设参数</a:t>
                    </a:r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C03933D5-5D66-43AD-D359-7E993E7B1C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2665" y="3632798"/>
                    <a:ext cx="2083115" cy="5004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632"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7ECDEF45-218F-0D63-5490-470AF9927235}"/>
                    </a:ext>
                  </a:extLst>
                </p:cNvPr>
                <p:cNvSpPr txBox="1"/>
                <p:nvPr/>
              </p:nvSpPr>
              <p:spPr>
                <a:xfrm>
                  <a:off x="6192355" y="3480657"/>
                  <a:ext cx="1062414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𝑏𝑎𝑠𝑒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𝑏𝑎𝑠𝑒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7ECDEF45-218F-0D63-5490-470AF9927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2355" y="3480657"/>
                  <a:ext cx="1062414" cy="291618"/>
                </a:xfrm>
                <a:prstGeom prst="rect">
                  <a:avLst/>
                </a:prstGeom>
                <a:blipFill>
                  <a:blip r:embed="rId8"/>
                  <a:stretch>
                    <a:fillRect r="-5172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FE4541B-4990-131C-F793-C4EDCB4E1C77}"/>
                </a:ext>
              </a:extLst>
            </p:cNvPr>
            <p:cNvSpPr/>
            <p:nvPr/>
          </p:nvSpPr>
          <p:spPr>
            <a:xfrm>
              <a:off x="7259525" y="3588260"/>
              <a:ext cx="107893" cy="1078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8985A1A-55DD-FA46-77B0-BB55FFADC436}"/>
                  </a:ext>
                </a:extLst>
              </p:cNvPr>
              <p:cNvSpPr txBox="1"/>
              <p:nvPr/>
            </p:nvSpPr>
            <p:spPr>
              <a:xfrm>
                <a:off x="634559" y="4267917"/>
                <a:ext cx="5235867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𝑔𝑟𝑖𝑑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𝑙𝑜𝑐𝑎𝑙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prstClr val="black">
                                              <a:lumMod val="75000"/>
                                              <a:lumOff val="2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prstClr val="black">
                                              <a:lumMod val="75000"/>
                                              <a:lumOff val="2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𝑏𝑎𝑠𝑒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prstClr val="black">
                                              <a:lumMod val="75000"/>
                                              <a:lumOff val="2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𝑔𝑟𝑖𝑑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𝑠𝑝𝑎𝑛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8985A1A-55DD-FA46-77B0-BB55FFADC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59" y="4267917"/>
                <a:ext cx="5235867" cy="6401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5F930AE3-F165-70F0-3ECA-FFC40AA1A614}"/>
              </a:ext>
            </a:extLst>
          </p:cNvPr>
          <p:cNvGrpSpPr/>
          <p:nvPr/>
        </p:nvGrpSpPr>
        <p:grpSpPr>
          <a:xfrm>
            <a:off x="7942088" y="3878737"/>
            <a:ext cx="2522570" cy="2265764"/>
            <a:chOff x="3179503" y="663146"/>
            <a:chExt cx="4535760" cy="4074005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8C887887-41E9-0D48-7A03-26DC84C8C639}"/>
                </a:ext>
              </a:extLst>
            </p:cNvPr>
            <p:cNvCxnSpPr>
              <a:cxnSpLocks/>
            </p:cNvCxnSpPr>
            <p:nvPr/>
          </p:nvCxnSpPr>
          <p:spPr>
            <a:xfrm>
              <a:off x="5209953" y="1535004"/>
              <a:ext cx="202019" cy="6925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69CB531-44C4-3E7C-3250-24A726ADBAD5}"/>
                </a:ext>
              </a:extLst>
            </p:cNvPr>
            <p:cNvCxnSpPr>
              <a:cxnSpLocks/>
            </p:cNvCxnSpPr>
            <p:nvPr/>
          </p:nvCxnSpPr>
          <p:spPr>
            <a:xfrm>
              <a:off x="5411972" y="2227520"/>
              <a:ext cx="829340" cy="345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6F14C30-0AC8-0704-DB93-20A62DEF0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9079" y="2573079"/>
              <a:ext cx="1382233" cy="10951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7BE0094B-0A77-85EB-BED8-CC6A0D973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0763" y="2934586"/>
              <a:ext cx="1148316" cy="733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81E5E841-14D6-E845-0FF6-05DE79F9EDBA}"/>
                </a:ext>
              </a:extLst>
            </p:cNvPr>
            <p:cNvCxnSpPr/>
            <p:nvPr/>
          </p:nvCxnSpPr>
          <p:spPr>
            <a:xfrm flipV="1">
              <a:off x="3710763" y="2658140"/>
              <a:ext cx="1233377" cy="2764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B7325B34-E074-3085-D4C3-1ED6D83F4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4141" y="1535004"/>
              <a:ext cx="265812" cy="1120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7CF898E-38B7-A2B9-9A3E-298C8A1E4DFB}"/>
                </a:ext>
              </a:extLst>
            </p:cNvPr>
            <p:cNvSpPr/>
            <p:nvPr/>
          </p:nvSpPr>
          <p:spPr>
            <a:xfrm>
              <a:off x="4657061" y="3152553"/>
              <a:ext cx="116957" cy="1169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9CC79902-EC9A-5795-64E2-359E1EFA97C2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50" y="1535004"/>
              <a:ext cx="4869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1A0760AF-979E-6813-3297-9967019FFFB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684650" y="1292006"/>
              <a:ext cx="486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50E0175-4A69-1ADC-B6D2-BC008918AAF1}"/>
                </a:ext>
              </a:extLst>
            </p:cNvPr>
            <p:cNvSpPr txBox="1"/>
            <p:nvPr/>
          </p:nvSpPr>
          <p:spPr>
            <a:xfrm>
              <a:off x="7428005" y="1399045"/>
              <a:ext cx="287258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X</a:t>
              </a:r>
              <a:endParaRPr lang="zh-CN" altLang="en-US" sz="1200" dirty="0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099E0AA-29F5-CDB7-AD0F-716B0A7B6A5B}"/>
                </a:ext>
              </a:extLst>
            </p:cNvPr>
            <p:cNvSpPr txBox="1"/>
            <p:nvPr/>
          </p:nvSpPr>
          <p:spPr>
            <a:xfrm>
              <a:off x="6735424" y="663146"/>
              <a:ext cx="287258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Y</a:t>
              </a:r>
              <a:endParaRPr lang="zh-CN" altLang="en-US" sz="1200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1C16FD14-AAE7-2C58-BE5B-17A0F5CC48EC}"/>
                </a:ext>
              </a:extLst>
            </p:cNvPr>
            <p:cNvSpPr/>
            <p:nvPr/>
          </p:nvSpPr>
          <p:spPr>
            <a:xfrm>
              <a:off x="3475927" y="1157662"/>
              <a:ext cx="3052241" cy="30522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339966-AE98-F675-CADF-BE138F3D6ACE}"/>
                </a:ext>
              </a:extLst>
            </p:cNvPr>
            <p:cNvCxnSpPr>
              <a:stCxn id="99" idx="0"/>
              <a:endCxn id="99" idx="2"/>
            </p:cNvCxnSpPr>
            <p:nvPr/>
          </p:nvCxnSpPr>
          <p:spPr>
            <a:xfrm>
              <a:off x="5002048" y="1157662"/>
              <a:ext cx="0" cy="305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141DDBE-3C0C-AF19-3284-B3CCCB845EBF}"/>
                </a:ext>
              </a:extLst>
            </p:cNvPr>
            <p:cNvCxnSpPr>
              <a:stCxn id="99" idx="1"/>
              <a:endCxn id="99" idx="3"/>
            </p:cNvCxnSpPr>
            <p:nvPr/>
          </p:nvCxnSpPr>
          <p:spPr>
            <a:xfrm>
              <a:off x="3475927" y="2683783"/>
              <a:ext cx="30522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B63E160-E509-D223-9556-64E61CC9BA5F}"/>
                </a:ext>
              </a:extLst>
            </p:cNvPr>
            <p:cNvCxnSpPr/>
            <p:nvPr/>
          </p:nvCxnSpPr>
          <p:spPr>
            <a:xfrm>
              <a:off x="3475927" y="1942787"/>
              <a:ext cx="30522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EE8C6EF7-13B9-9DA7-2254-98BBB5389D1B}"/>
                </a:ext>
              </a:extLst>
            </p:cNvPr>
            <p:cNvCxnSpPr/>
            <p:nvPr/>
          </p:nvCxnSpPr>
          <p:spPr>
            <a:xfrm>
              <a:off x="3475927" y="3442447"/>
              <a:ext cx="30522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207EC7E9-1560-D4D5-8B13-9256521DEFF0}"/>
                </a:ext>
              </a:extLst>
            </p:cNvPr>
            <p:cNvCxnSpPr/>
            <p:nvPr/>
          </p:nvCxnSpPr>
          <p:spPr>
            <a:xfrm>
              <a:off x="4258027" y="1157662"/>
              <a:ext cx="0" cy="305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919CC80-CB9F-9D65-4202-277EDF300B1E}"/>
                </a:ext>
              </a:extLst>
            </p:cNvPr>
            <p:cNvCxnSpPr/>
            <p:nvPr/>
          </p:nvCxnSpPr>
          <p:spPr>
            <a:xfrm>
              <a:off x="5772854" y="1157662"/>
              <a:ext cx="0" cy="305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7492034-B18D-B16E-0D4F-592B93E2D1D9}"/>
                </a:ext>
              </a:extLst>
            </p:cNvPr>
            <p:cNvSpPr/>
            <p:nvPr/>
          </p:nvSpPr>
          <p:spPr>
            <a:xfrm>
              <a:off x="3179503" y="1684910"/>
              <a:ext cx="3052241" cy="30522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897149F0-1027-1AE0-42D6-16DA11EEC4ED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 flipH="1">
              <a:off x="4715540" y="2683783"/>
              <a:ext cx="286508" cy="4687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AD20FC9-1B0E-4DE3-931D-2C83DCA30FE0}"/>
              </a:ext>
            </a:extLst>
          </p:cNvPr>
          <p:cNvSpPr txBox="1"/>
          <p:nvPr/>
        </p:nvSpPr>
        <p:spPr>
          <a:xfrm>
            <a:off x="8895384" y="504080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bias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3591091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359450" y="329832"/>
            <a:ext cx="2839405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2. </a:t>
            </a:r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重采样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8">
                <a:extLst>
                  <a:ext uri="{FF2B5EF4-FFF2-40B4-BE49-F238E27FC236}">
                    <a16:creationId xmlns:a16="http://schemas.microsoft.com/office/drawing/2014/main" id="{8F6D9AFE-8375-28EB-A931-352FA3BB68ED}"/>
                  </a:ext>
                </a:extLst>
              </p:cNvPr>
              <p:cNvSpPr txBox="1"/>
              <p:nvPr/>
            </p:nvSpPr>
            <p:spPr>
              <a:xfrm>
                <a:off x="1072967" y="1904600"/>
                <a:ext cx="5080735" cy="3280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Step 5</a:t>
                </a:r>
                <a:r>
                  <a: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 若多个顶点被映射到同一</a:t>
                </a: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grid</a:t>
                </a:r>
                <a:r>
                  <a: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，则取其高度平均值作为最终采样高度</a:t>
                </a:r>
                <a:endPara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由于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grid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是</a:t>
                </a:r>
                <a:r>
                  <a:rPr lang="zh-CN" altLang="en-US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规则排列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的，所以可以按照从下至上、从左至右的顺序记录每个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grid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的采样结果，生成一个长度为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𝑏𝑖𝑛𝑠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𝑏𝑖𝑛𝑠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的向量，该向量即为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patch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的</a:t>
                </a:r>
                <a:r>
                  <a:rPr lang="zh-CN" altLang="en-US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特征向量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。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此外，为了区分采样到顶点的网格和未采样到顶点的网格，记录一个掩码，如右图所示。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TextBox 38">
                <a:extLst>
                  <a:ext uri="{FF2B5EF4-FFF2-40B4-BE49-F238E27FC236}">
                    <a16:creationId xmlns:a16="http://schemas.microsoft.com/office/drawing/2014/main" id="{8F6D9AFE-8375-28EB-A931-352FA3BB6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967" y="1904600"/>
                <a:ext cx="5080735" cy="3280065"/>
              </a:xfrm>
              <a:prstGeom prst="rect">
                <a:avLst/>
              </a:prstGeom>
              <a:blipFill>
                <a:blip r:embed="rId3"/>
                <a:stretch>
                  <a:fillRect l="-2401" r="-6603" b="-2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0A225B90-A4CB-C2A2-1F5F-112777B0CC80}"/>
              </a:ext>
            </a:extLst>
          </p:cNvPr>
          <p:cNvSpPr txBox="1"/>
          <p:nvPr/>
        </p:nvSpPr>
        <p:spPr>
          <a:xfrm>
            <a:off x="9512987" y="37826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0342960E-6C7B-3B3F-B2D4-FF714967DD58}"/>
              </a:ext>
            </a:extLst>
          </p:cNvPr>
          <p:cNvGrpSpPr/>
          <p:nvPr/>
        </p:nvGrpSpPr>
        <p:grpSpPr>
          <a:xfrm>
            <a:off x="7342539" y="2242145"/>
            <a:ext cx="4228940" cy="2723981"/>
            <a:chOff x="3530010" y="1254641"/>
            <a:chExt cx="4228940" cy="2723981"/>
          </a:xfrm>
        </p:grpSpPr>
        <p:sp>
          <p:nvSpPr>
            <p:cNvPr id="326" name="平行四边形 325">
              <a:extLst>
                <a:ext uri="{FF2B5EF4-FFF2-40B4-BE49-F238E27FC236}">
                  <a16:creationId xmlns:a16="http://schemas.microsoft.com/office/drawing/2014/main" id="{C85D8A87-B199-9458-61A1-5ADF0D5959E6}"/>
                </a:ext>
              </a:extLst>
            </p:cNvPr>
            <p:cNvSpPr/>
            <p:nvPr/>
          </p:nvSpPr>
          <p:spPr>
            <a:xfrm>
              <a:off x="4973252" y="2796240"/>
              <a:ext cx="754373" cy="256676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平行四边形 328">
              <a:extLst>
                <a:ext uri="{FF2B5EF4-FFF2-40B4-BE49-F238E27FC236}">
                  <a16:creationId xmlns:a16="http://schemas.microsoft.com/office/drawing/2014/main" id="{7780E57C-9E2C-BD1D-E853-5DD4B4C01EE2}"/>
                </a:ext>
              </a:extLst>
            </p:cNvPr>
            <p:cNvSpPr/>
            <p:nvPr/>
          </p:nvSpPr>
          <p:spPr>
            <a:xfrm>
              <a:off x="3963600" y="2806999"/>
              <a:ext cx="750884" cy="244543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平行四边形 326">
              <a:extLst>
                <a:ext uri="{FF2B5EF4-FFF2-40B4-BE49-F238E27FC236}">
                  <a16:creationId xmlns:a16="http://schemas.microsoft.com/office/drawing/2014/main" id="{B2589583-8D2E-3462-34D4-BA126D4F746B}"/>
                </a:ext>
              </a:extLst>
            </p:cNvPr>
            <p:cNvSpPr/>
            <p:nvPr/>
          </p:nvSpPr>
          <p:spPr>
            <a:xfrm>
              <a:off x="4544452" y="3306721"/>
              <a:ext cx="736945" cy="255186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平行四边形 327">
              <a:extLst>
                <a:ext uri="{FF2B5EF4-FFF2-40B4-BE49-F238E27FC236}">
                  <a16:creationId xmlns:a16="http://schemas.microsoft.com/office/drawing/2014/main" id="{126FC6BB-FA47-81A7-9D7F-0CFF75367B55}"/>
                </a:ext>
              </a:extLst>
            </p:cNvPr>
            <p:cNvSpPr/>
            <p:nvPr/>
          </p:nvSpPr>
          <p:spPr>
            <a:xfrm>
              <a:off x="4263652" y="3053594"/>
              <a:ext cx="732852" cy="256676"/>
            </a:xfrm>
            <a:prstGeom prst="parallelogram">
              <a:avLst>
                <a:gd name="adj" fmla="val 8732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8A6592A5-835A-642E-1546-16A998C252BD}"/>
                </a:ext>
              </a:extLst>
            </p:cNvPr>
            <p:cNvCxnSpPr>
              <a:cxnSpLocks/>
            </p:cNvCxnSpPr>
            <p:nvPr/>
          </p:nvCxnSpPr>
          <p:spPr>
            <a:xfrm>
              <a:off x="5281397" y="2177908"/>
              <a:ext cx="0" cy="6928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7C977F2B-9530-3E97-E1D5-568A6EC673BE}"/>
                </a:ext>
              </a:extLst>
            </p:cNvPr>
            <p:cNvCxnSpPr>
              <a:cxnSpLocks/>
            </p:cNvCxnSpPr>
            <p:nvPr/>
          </p:nvCxnSpPr>
          <p:spPr>
            <a:xfrm>
              <a:off x="5454319" y="2449780"/>
              <a:ext cx="0" cy="527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DCEE8EF4-767B-39B5-9CE4-3CD8FA7AC332}"/>
                </a:ext>
              </a:extLst>
            </p:cNvPr>
            <p:cNvCxnSpPr>
              <a:cxnSpLocks/>
              <a:stCxn id="339" idx="4"/>
            </p:cNvCxnSpPr>
            <p:nvPr/>
          </p:nvCxnSpPr>
          <p:spPr>
            <a:xfrm>
              <a:off x="4604835" y="3000012"/>
              <a:ext cx="0" cy="15077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8160189-5EC3-10A6-97CE-7B4742E22BAD}"/>
                </a:ext>
              </a:extLst>
            </p:cNvPr>
            <p:cNvCxnSpPr>
              <a:cxnSpLocks/>
              <a:stCxn id="335" idx="5"/>
              <a:endCxn id="335" idx="2"/>
            </p:cNvCxnSpPr>
            <p:nvPr/>
          </p:nvCxnSpPr>
          <p:spPr>
            <a:xfrm>
              <a:off x="3963599" y="3051544"/>
              <a:ext cx="200360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0E8EC774-0B00-081B-9938-B634C78C9DD6}"/>
                </a:ext>
              </a:extLst>
            </p:cNvPr>
            <p:cNvCxnSpPr>
              <a:cxnSpLocks/>
              <a:stCxn id="335" idx="1"/>
              <a:endCxn id="335" idx="3"/>
            </p:cNvCxnSpPr>
            <p:nvPr/>
          </p:nvCxnSpPr>
          <p:spPr>
            <a:xfrm flipH="1">
              <a:off x="4531811" y="2541181"/>
              <a:ext cx="867178" cy="102072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平行四边形 334">
              <a:extLst>
                <a:ext uri="{FF2B5EF4-FFF2-40B4-BE49-F238E27FC236}">
                  <a16:creationId xmlns:a16="http://schemas.microsoft.com/office/drawing/2014/main" id="{182A4662-A31C-2753-44F7-09A272EDE3CB}"/>
                </a:ext>
              </a:extLst>
            </p:cNvPr>
            <p:cNvSpPr/>
            <p:nvPr/>
          </p:nvSpPr>
          <p:spPr>
            <a:xfrm>
              <a:off x="3530010" y="2541181"/>
              <a:ext cx="2870780" cy="1020726"/>
            </a:xfrm>
            <a:prstGeom prst="parallelogram">
              <a:avLst>
                <a:gd name="adj" fmla="val 8495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6" name="直接箭头连接符 335">
              <a:extLst>
                <a:ext uri="{FF2B5EF4-FFF2-40B4-BE49-F238E27FC236}">
                  <a16:creationId xmlns:a16="http://schemas.microsoft.com/office/drawing/2014/main" id="{35DF12ED-B0E6-69C7-986F-C8BB194719B8}"/>
                </a:ext>
              </a:extLst>
            </p:cNvPr>
            <p:cNvCxnSpPr/>
            <p:nvPr/>
          </p:nvCxnSpPr>
          <p:spPr>
            <a:xfrm flipV="1">
              <a:off x="4988440" y="1254641"/>
              <a:ext cx="0" cy="1796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椭圆 336">
              <a:extLst>
                <a:ext uri="{FF2B5EF4-FFF2-40B4-BE49-F238E27FC236}">
                  <a16:creationId xmlns:a16="http://schemas.microsoft.com/office/drawing/2014/main" id="{2F4BA2E2-7BE8-027B-537E-34FABFE09DEE}"/>
                </a:ext>
              </a:extLst>
            </p:cNvPr>
            <p:cNvSpPr/>
            <p:nvPr/>
          </p:nvSpPr>
          <p:spPr>
            <a:xfrm>
              <a:off x="4929962" y="2993065"/>
              <a:ext cx="116957" cy="1169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>
              <a:extLst>
                <a:ext uri="{FF2B5EF4-FFF2-40B4-BE49-F238E27FC236}">
                  <a16:creationId xmlns:a16="http://schemas.microsoft.com/office/drawing/2014/main" id="{C114ADFD-5C37-543D-1815-05DF235BCC8F}"/>
                </a:ext>
              </a:extLst>
            </p:cNvPr>
            <p:cNvSpPr/>
            <p:nvPr/>
          </p:nvSpPr>
          <p:spPr>
            <a:xfrm>
              <a:off x="5223161" y="2105256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>
              <a:extLst>
                <a:ext uri="{FF2B5EF4-FFF2-40B4-BE49-F238E27FC236}">
                  <a16:creationId xmlns:a16="http://schemas.microsoft.com/office/drawing/2014/main" id="{6C9EF4A1-489A-0D8F-E635-D47DDFBFACD9}"/>
                </a:ext>
              </a:extLst>
            </p:cNvPr>
            <p:cNvSpPr/>
            <p:nvPr/>
          </p:nvSpPr>
          <p:spPr>
            <a:xfrm>
              <a:off x="5406473" y="2380122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1992B5F8-6E42-B1DA-5C40-83CDA6C6F12F}"/>
                </a:ext>
              </a:extLst>
            </p:cNvPr>
            <p:cNvCxnSpPr>
              <a:cxnSpLocks/>
            </p:cNvCxnSpPr>
            <p:nvPr/>
          </p:nvCxnSpPr>
          <p:spPr>
            <a:xfrm>
              <a:off x="4199860" y="2796365"/>
              <a:ext cx="199593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E8BF6C25-A343-C864-48BF-8EF17EA8EDCD}"/>
                </a:ext>
              </a:extLst>
            </p:cNvPr>
            <p:cNvCxnSpPr>
              <a:cxnSpLocks/>
            </p:cNvCxnSpPr>
            <p:nvPr/>
          </p:nvCxnSpPr>
          <p:spPr>
            <a:xfrm>
              <a:off x="3742660" y="3292823"/>
              <a:ext cx="200246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BC87E17-B32F-9345-E06B-F7E9311EE3CE}"/>
                </a:ext>
              </a:extLst>
            </p:cNvPr>
            <p:cNvCxnSpPr/>
            <p:nvPr/>
          </p:nvCxnSpPr>
          <p:spPr>
            <a:xfrm flipH="1">
              <a:off x="4033050" y="2557129"/>
              <a:ext cx="867178" cy="102072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BA8DF819-0ACF-EF38-C763-B8A26A072D35}"/>
                </a:ext>
              </a:extLst>
            </p:cNvPr>
            <p:cNvCxnSpPr/>
            <p:nvPr/>
          </p:nvCxnSpPr>
          <p:spPr>
            <a:xfrm flipH="1">
              <a:off x="5054982" y="2541181"/>
              <a:ext cx="867178" cy="102072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5" name="组合 344">
              <a:extLst>
                <a:ext uri="{FF2B5EF4-FFF2-40B4-BE49-F238E27FC236}">
                  <a16:creationId xmlns:a16="http://schemas.microsoft.com/office/drawing/2014/main" id="{3990A921-AD1D-8E52-0E69-CC087054414E}"/>
                </a:ext>
              </a:extLst>
            </p:cNvPr>
            <p:cNvGrpSpPr/>
            <p:nvPr/>
          </p:nvGrpSpPr>
          <p:grpSpPr>
            <a:xfrm>
              <a:off x="4146695" y="1633871"/>
              <a:ext cx="116957" cy="1258186"/>
              <a:chOff x="4199860" y="1665770"/>
              <a:chExt cx="116957" cy="1258186"/>
            </a:xfrm>
          </p:grpSpPr>
          <p:cxnSp>
            <p:nvCxnSpPr>
              <p:cNvPr id="350" name="直接连接符 349">
                <a:extLst>
                  <a:ext uri="{FF2B5EF4-FFF2-40B4-BE49-F238E27FC236}">
                    <a16:creationId xmlns:a16="http://schemas.microsoft.com/office/drawing/2014/main" id="{E3069F2E-B59C-DA79-84C9-C6FDE9D91A23}"/>
                  </a:ext>
                </a:extLst>
              </p:cNvPr>
              <p:cNvCxnSpPr/>
              <p:nvPr/>
            </p:nvCxnSpPr>
            <p:spPr>
              <a:xfrm>
                <a:off x="4256338" y="1718930"/>
                <a:ext cx="0" cy="120502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7B5CC4B0-A26E-312B-567C-E612088E8EA6}"/>
                  </a:ext>
                </a:extLst>
              </p:cNvPr>
              <p:cNvSpPr/>
              <p:nvPr/>
            </p:nvSpPr>
            <p:spPr>
              <a:xfrm>
                <a:off x="4199860" y="1665770"/>
                <a:ext cx="116957" cy="1169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F445335A-5ADE-C651-916D-02B6302DF25F}"/>
                </a:ext>
              </a:extLst>
            </p:cNvPr>
            <p:cNvCxnSpPr>
              <a:cxnSpLocks/>
            </p:cNvCxnSpPr>
            <p:nvPr/>
          </p:nvCxnSpPr>
          <p:spPr>
            <a:xfrm>
              <a:off x="4839584" y="3429000"/>
              <a:ext cx="561" cy="4501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2A1D65C3-6E25-9C01-832F-88F08AB5B650}"/>
                </a:ext>
              </a:extLst>
            </p:cNvPr>
            <p:cNvSpPr/>
            <p:nvPr/>
          </p:nvSpPr>
          <p:spPr>
            <a:xfrm>
              <a:off x="4794358" y="3861665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右大括号 347">
              <a:extLst>
                <a:ext uri="{FF2B5EF4-FFF2-40B4-BE49-F238E27FC236}">
                  <a16:creationId xmlns:a16="http://schemas.microsoft.com/office/drawing/2014/main" id="{8591E745-692C-4CC1-CA44-53370B5C5AB0}"/>
                </a:ext>
              </a:extLst>
            </p:cNvPr>
            <p:cNvSpPr/>
            <p:nvPr/>
          </p:nvSpPr>
          <p:spPr>
            <a:xfrm>
              <a:off x="5624623" y="2105256"/>
              <a:ext cx="82358" cy="37881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666AEF51-EBAA-BD7B-F4BE-62CC4805CBFD}"/>
                </a:ext>
              </a:extLst>
            </p:cNvPr>
            <p:cNvSpPr txBox="1"/>
            <p:nvPr/>
          </p:nvSpPr>
          <p:spPr>
            <a:xfrm>
              <a:off x="5727625" y="2153092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采样到多个点，高度取平均</a:t>
              </a:r>
            </a:p>
          </p:txBody>
        </p:sp>
        <p:sp>
          <p:nvSpPr>
            <p:cNvPr id="339" name="椭圆 338">
              <a:extLst>
                <a:ext uri="{FF2B5EF4-FFF2-40B4-BE49-F238E27FC236}">
                  <a16:creationId xmlns:a16="http://schemas.microsoft.com/office/drawing/2014/main" id="{278D391F-C7A4-35E7-D004-CA30213FA539}"/>
                </a:ext>
              </a:extLst>
            </p:cNvPr>
            <p:cNvSpPr/>
            <p:nvPr/>
          </p:nvSpPr>
          <p:spPr>
            <a:xfrm>
              <a:off x="4546356" y="2883055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01AC83B5-6E3B-641E-F5FE-F74F11415BD2}"/>
              </a:ext>
            </a:extLst>
          </p:cNvPr>
          <p:cNvSpPr txBox="1"/>
          <p:nvPr/>
        </p:nvSpPr>
        <p:spPr>
          <a:xfrm>
            <a:off x="8997335" y="37701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B401A16-609D-0996-B18B-F71CC4CE3A18}"/>
              </a:ext>
            </a:extLst>
          </p:cNvPr>
          <p:cNvSpPr txBox="1"/>
          <p:nvPr/>
        </p:nvSpPr>
        <p:spPr>
          <a:xfrm>
            <a:off x="7974448" y="37694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352" name="文本框 351">
            <a:extLst>
              <a:ext uri="{FF2B5EF4-FFF2-40B4-BE49-F238E27FC236}">
                <a16:creationId xmlns:a16="http://schemas.microsoft.com/office/drawing/2014/main" id="{B3E17A94-9234-8186-AF44-754AE93C03C7}"/>
              </a:ext>
            </a:extLst>
          </p:cNvPr>
          <p:cNvSpPr txBox="1"/>
          <p:nvPr/>
        </p:nvSpPr>
        <p:spPr>
          <a:xfrm>
            <a:off x="7747840" y="40065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353" name="文本框 352">
            <a:extLst>
              <a:ext uri="{FF2B5EF4-FFF2-40B4-BE49-F238E27FC236}">
                <a16:creationId xmlns:a16="http://schemas.microsoft.com/office/drawing/2014/main" id="{64AC37A5-C959-2764-3B5C-BD2AC119A760}"/>
              </a:ext>
            </a:extLst>
          </p:cNvPr>
          <p:cNvSpPr txBox="1"/>
          <p:nvPr/>
        </p:nvSpPr>
        <p:spPr>
          <a:xfrm>
            <a:off x="8279168" y="40104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354" name="文本框 353">
            <a:extLst>
              <a:ext uri="{FF2B5EF4-FFF2-40B4-BE49-F238E27FC236}">
                <a16:creationId xmlns:a16="http://schemas.microsoft.com/office/drawing/2014/main" id="{CF628951-FF18-EB8B-CE3D-F7E56A439D2E}"/>
              </a:ext>
            </a:extLst>
          </p:cNvPr>
          <p:cNvSpPr txBox="1"/>
          <p:nvPr/>
        </p:nvSpPr>
        <p:spPr>
          <a:xfrm>
            <a:off x="8796671" y="40096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355" name="文本框 354">
            <a:extLst>
              <a:ext uri="{FF2B5EF4-FFF2-40B4-BE49-F238E27FC236}">
                <a16:creationId xmlns:a16="http://schemas.microsoft.com/office/drawing/2014/main" id="{9111C25D-6848-E319-A94A-969C57B151ED}"/>
              </a:ext>
            </a:extLst>
          </p:cNvPr>
          <p:cNvSpPr txBox="1"/>
          <p:nvPr/>
        </p:nvSpPr>
        <p:spPr>
          <a:xfrm>
            <a:off x="9260042" y="40234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356" name="文本框 355">
            <a:extLst>
              <a:ext uri="{FF2B5EF4-FFF2-40B4-BE49-F238E27FC236}">
                <a16:creationId xmlns:a16="http://schemas.microsoft.com/office/drawing/2014/main" id="{47E33D09-ED65-FE75-5762-53A7423DD294}"/>
              </a:ext>
            </a:extLst>
          </p:cNvPr>
          <p:cNvSpPr txBox="1"/>
          <p:nvPr/>
        </p:nvSpPr>
        <p:spPr>
          <a:xfrm>
            <a:off x="7576575" y="42736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009EB38D-7E3F-AC53-2D29-348B22E2E851}"/>
              </a:ext>
            </a:extLst>
          </p:cNvPr>
          <p:cNvSpPr txBox="1"/>
          <p:nvPr/>
        </p:nvSpPr>
        <p:spPr>
          <a:xfrm>
            <a:off x="8066481" y="42736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4245C701-E642-C435-5273-146EE0797DA3}"/>
              </a:ext>
            </a:extLst>
          </p:cNvPr>
          <p:cNvSpPr txBox="1"/>
          <p:nvPr/>
        </p:nvSpPr>
        <p:spPr>
          <a:xfrm>
            <a:off x="8570525" y="42750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7C6CD840-31A0-127B-F0D2-25558EB9D918}"/>
              </a:ext>
            </a:extLst>
          </p:cNvPr>
          <p:cNvSpPr txBox="1"/>
          <p:nvPr/>
        </p:nvSpPr>
        <p:spPr>
          <a:xfrm>
            <a:off x="9089357" y="426176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9EC436D-4768-0E77-67E2-EB519A344126}"/>
              </a:ext>
            </a:extLst>
          </p:cNvPr>
          <p:cNvSpPr txBox="1"/>
          <p:nvPr/>
        </p:nvSpPr>
        <p:spPr>
          <a:xfrm>
            <a:off x="8719205" y="35174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9AB0D86-E314-7848-DBAF-E2F14EE6A396}"/>
              </a:ext>
            </a:extLst>
          </p:cNvPr>
          <p:cNvSpPr txBox="1"/>
          <p:nvPr/>
        </p:nvSpPr>
        <p:spPr>
          <a:xfrm>
            <a:off x="9234659" y="3517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DDD3596-1A1C-D43F-2CFA-3640B29360B8}"/>
              </a:ext>
            </a:extLst>
          </p:cNvPr>
          <p:cNvSpPr txBox="1"/>
          <p:nvPr/>
        </p:nvSpPr>
        <p:spPr>
          <a:xfrm>
            <a:off x="9671484" y="35165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5A69950-95D3-D4D1-DAEA-18F425D74F18}"/>
              </a:ext>
            </a:extLst>
          </p:cNvPr>
          <p:cNvSpPr txBox="1"/>
          <p:nvPr/>
        </p:nvSpPr>
        <p:spPr>
          <a:xfrm>
            <a:off x="8478276" y="3769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62D8BFA0-2144-46E7-4FC9-0593EF1239D9}"/>
              </a:ext>
            </a:extLst>
          </p:cNvPr>
          <p:cNvSpPr txBox="1"/>
          <p:nvPr/>
        </p:nvSpPr>
        <p:spPr>
          <a:xfrm>
            <a:off x="8226898" y="352048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4039985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359450" y="329832"/>
            <a:ext cx="2839405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2. </a:t>
            </a:r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重采样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8">
                <a:extLst>
                  <a:ext uri="{FF2B5EF4-FFF2-40B4-BE49-F238E27FC236}">
                    <a16:creationId xmlns:a16="http://schemas.microsoft.com/office/drawing/2014/main" id="{8F6D9AFE-8375-28EB-A931-352FA3BB68ED}"/>
                  </a:ext>
                </a:extLst>
              </p:cNvPr>
              <p:cNvSpPr txBox="1"/>
              <p:nvPr/>
            </p:nvSpPr>
            <p:spPr>
              <a:xfrm>
                <a:off x="1015265" y="1607645"/>
                <a:ext cx="5080735" cy="43880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Step 6</a:t>
                </a:r>
                <a:r>
                  <a: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 重建连接性信息</a:t>
                </a: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(</a:t>
                </a:r>
                <a:r>
                  <a: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面信息</a:t>
                </a: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)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重采样可能会导致顶点的合并，如何处理这一现象对连接性信息的影响？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当发生顶点合并时，同时包含这两个点的三角形将不复存在，因此不再记录。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在重采样之后，顶点被映射到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grid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中，顶点的编号也被映射成</a:t>
                </a:r>
                <a:r>
                  <a:rPr lang="en-US" altLang="zh-CN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patch</a:t>
                </a:r>
                <a:r>
                  <a:rPr lang="zh-CN" altLang="en-US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号</a:t>
                </a:r>
                <a:r>
                  <a:rPr lang="en-US" altLang="zh-CN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/grid</a:t>
                </a:r>
                <a:r>
                  <a:rPr lang="zh-CN" altLang="en-US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号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，因此需要同步更新面的表示方法，具体做法是把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3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更新为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𝑝𝑎𝑡𝑐h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/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𝑔𝑟𝑖𝑑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𝑝𝑎𝑡𝑐h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/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𝑔𝑟𝑖𝑑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𝑝𝑎𝑡𝑐h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/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𝑔𝑟𝑖𝑑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。注意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patch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号可能相同，按照相同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patch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号的数量对边进行归类有助于数据压缩。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TextBox 38">
                <a:extLst>
                  <a:ext uri="{FF2B5EF4-FFF2-40B4-BE49-F238E27FC236}">
                    <a16:creationId xmlns:a16="http://schemas.microsoft.com/office/drawing/2014/main" id="{8F6D9AFE-8375-28EB-A931-352FA3BB6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65" y="1607645"/>
                <a:ext cx="5080735" cy="4388061"/>
              </a:xfrm>
              <a:prstGeom prst="rect">
                <a:avLst/>
              </a:prstGeom>
              <a:blipFill>
                <a:blip r:embed="rId3"/>
                <a:stretch>
                  <a:fillRect l="-2521" r="-1801" b="-1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85C8397A-A45F-C92A-46B4-C81C5AC1BF61}"/>
              </a:ext>
            </a:extLst>
          </p:cNvPr>
          <p:cNvGrpSpPr/>
          <p:nvPr/>
        </p:nvGrpSpPr>
        <p:grpSpPr>
          <a:xfrm>
            <a:off x="7134093" y="1869290"/>
            <a:ext cx="2425634" cy="1359871"/>
            <a:chOff x="6357480" y="1958434"/>
            <a:chExt cx="2425634" cy="1359871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66178C5-3EAC-5A5D-E182-9B59A385FE08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7192505" y="2452066"/>
              <a:ext cx="600234" cy="470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FF142FB-BBB9-510A-C38E-99B5F24FC337}"/>
                </a:ext>
              </a:extLst>
            </p:cNvPr>
            <p:cNvSpPr/>
            <p:nvPr/>
          </p:nvSpPr>
          <p:spPr>
            <a:xfrm>
              <a:off x="6748503" y="2284785"/>
              <a:ext cx="461130" cy="46113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8974F9A-E587-5A3B-650E-042E6102937B}"/>
                </a:ext>
              </a:extLst>
            </p:cNvPr>
            <p:cNvSpPr/>
            <p:nvPr/>
          </p:nvSpPr>
          <p:spPr>
            <a:xfrm>
              <a:off x="7092676" y="2352237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1493B12-C504-327C-FACC-89BBCF90B5EB}"/>
                </a:ext>
              </a:extLst>
            </p:cNvPr>
            <p:cNvSpPr/>
            <p:nvPr/>
          </p:nvSpPr>
          <p:spPr>
            <a:xfrm>
              <a:off x="6862111" y="2584272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6DC899D-2FB3-EC45-34F0-E3D76A886420}"/>
                </a:ext>
              </a:extLst>
            </p:cNvPr>
            <p:cNvSpPr/>
            <p:nvPr/>
          </p:nvSpPr>
          <p:spPr>
            <a:xfrm>
              <a:off x="7671628" y="2701229"/>
              <a:ext cx="461130" cy="46113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657814E-2467-32D5-F26A-FCEBF9BB9367}"/>
                </a:ext>
              </a:extLst>
            </p:cNvPr>
            <p:cNvSpPr/>
            <p:nvPr/>
          </p:nvSpPr>
          <p:spPr>
            <a:xfrm>
              <a:off x="7775611" y="2905896"/>
              <a:ext cx="116957" cy="1169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A6929E5-7CFE-F289-9799-74938A22EABF}"/>
                </a:ext>
              </a:extLst>
            </p:cNvPr>
            <p:cNvCxnSpPr>
              <a:cxnSpLocks/>
              <a:stCxn id="8" idx="3"/>
              <a:endCxn id="9" idx="7"/>
            </p:cNvCxnSpPr>
            <p:nvPr/>
          </p:nvCxnSpPr>
          <p:spPr>
            <a:xfrm flipH="1">
              <a:off x="6961940" y="2452066"/>
              <a:ext cx="147864" cy="149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C0DEE1A-1F2C-59E9-F673-28818C54D58D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6979068" y="2642751"/>
              <a:ext cx="813671" cy="2802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1D58070-1D1E-B85C-45EB-38188076041D}"/>
                    </a:ext>
                  </a:extLst>
                </p:cNvPr>
                <p:cNvSpPr txBox="1"/>
                <p:nvPr/>
              </p:nvSpPr>
              <p:spPr>
                <a:xfrm>
                  <a:off x="6357480" y="1958434"/>
                  <a:ext cx="60266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𝑔𝑟𝑖𝑑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1D58070-1D1E-B85C-45EB-381880760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7480" y="1958434"/>
                  <a:ext cx="602665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C11F9F5-8B43-928C-1A25-B2213C69990C}"/>
                    </a:ext>
                  </a:extLst>
                </p:cNvPr>
                <p:cNvSpPr txBox="1"/>
                <p:nvPr/>
              </p:nvSpPr>
              <p:spPr>
                <a:xfrm>
                  <a:off x="8176858" y="3041306"/>
                  <a:ext cx="60625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𝑔𝑟𝑖𝑑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C11F9F5-8B43-928C-1A25-B2213C699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6858" y="3041306"/>
                  <a:ext cx="606256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5A2FED2-5C05-78DB-3C91-59C31A71380C}"/>
              </a:ext>
            </a:extLst>
          </p:cNvPr>
          <p:cNvGrpSpPr/>
          <p:nvPr/>
        </p:nvGrpSpPr>
        <p:grpSpPr>
          <a:xfrm>
            <a:off x="7024986" y="3958649"/>
            <a:ext cx="3088732" cy="1912808"/>
            <a:chOff x="6969599" y="4013322"/>
            <a:chExt cx="3088732" cy="191280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30AE331-B661-C834-4188-DAFCDEE67921}"/>
                </a:ext>
              </a:extLst>
            </p:cNvPr>
            <p:cNvSpPr/>
            <p:nvPr/>
          </p:nvSpPr>
          <p:spPr>
            <a:xfrm>
              <a:off x="7466637" y="5137924"/>
              <a:ext cx="461130" cy="46113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6B3C02F-366D-E1A4-E47C-EAEB01486F9D}"/>
                </a:ext>
              </a:extLst>
            </p:cNvPr>
            <p:cNvGrpSpPr/>
            <p:nvPr/>
          </p:nvGrpSpPr>
          <p:grpSpPr>
            <a:xfrm>
              <a:off x="6969599" y="4013322"/>
              <a:ext cx="3088732" cy="1912808"/>
              <a:chOff x="6969599" y="4013322"/>
              <a:chExt cx="3088732" cy="1912808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6BFD0877-8B4B-C459-2217-200A8AEE2BF1}"/>
                  </a:ext>
                </a:extLst>
              </p:cNvPr>
              <p:cNvGrpSpPr/>
              <p:nvPr/>
            </p:nvGrpSpPr>
            <p:grpSpPr>
              <a:xfrm>
                <a:off x="7097294" y="4013322"/>
                <a:ext cx="2961037" cy="1408623"/>
                <a:chOff x="6357480" y="1958434"/>
                <a:chExt cx="2961037" cy="1408623"/>
              </a:xfrm>
            </p:grpSpPr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5600F18C-7E59-DCDF-2CDE-13A2FAF1DFCF}"/>
                    </a:ext>
                  </a:extLst>
                </p:cNvPr>
                <p:cNvCxnSpPr>
                  <a:cxnSpLocks/>
                  <a:stCxn id="19" idx="5"/>
                  <a:endCxn id="22" idx="1"/>
                </p:cNvCxnSpPr>
                <p:nvPr/>
              </p:nvCxnSpPr>
              <p:spPr>
                <a:xfrm>
                  <a:off x="7106504" y="2536847"/>
                  <a:ext cx="686235" cy="386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EFD86F49-D9E7-AAAC-F973-BBFE899DAC93}"/>
                    </a:ext>
                  </a:extLst>
                </p:cNvPr>
                <p:cNvSpPr/>
                <p:nvPr/>
              </p:nvSpPr>
              <p:spPr>
                <a:xfrm>
                  <a:off x="6748503" y="2284785"/>
                  <a:ext cx="461130" cy="461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196FF227-DD37-758B-C670-56EA98727DBD}"/>
                    </a:ext>
                  </a:extLst>
                </p:cNvPr>
                <p:cNvSpPr/>
                <p:nvPr/>
              </p:nvSpPr>
              <p:spPr>
                <a:xfrm>
                  <a:off x="7006675" y="2437018"/>
                  <a:ext cx="116957" cy="11695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8575CD4A-66EC-89F6-DA8F-488FA4D9A038}"/>
                    </a:ext>
                  </a:extLst>
                </p:cNvPr>
                <p:cNvSpPr/>
                <p:nvPr/>
              </p:nvSpPr>
              <p:spPr>
                <a:xfrm>
                  <a:off x="6948197" y="3250100"/>
                  <a:ext cx="116957" cy="11695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A7D6E236-3CC1-AFF9-A06A-8B7FB55EF3DC}"/>
                    </a:ext>
                  </a:extLst>
                </p:cNvPr>
                <p:cNvSpPr/>
                <p:nvPr/>
              </p:nvSpPr>
              <p:spPr>
                <a:xfrm>
                  <a:off x="7671628" y="2701229"/>
                  <a:ext cx="461130" cy="461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6D5AF42A-8EA7-B748-8E75-54A3750AC318}"/>
                    </a:ext>
                  </a:extLst>
                </p:cNvPr>
                <p:cNvSpPr/>
                <p:nvPr/>
              </p:nvSpPr>
              <p:spPr>
                <a:xfrm>
                  <a:off x="7775611" y="2905896"/>
                  <a:ext cx="116957" cy="11695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C084E6B1-20D2-8CF8-8C8D-DFBFF7CF0DBD}"/>
                    </a:ext>
                  </a:extLst>
                </p:cNvPr>
                <p:cNvCxnSpPr>
                  <a:cxnSpLocks/>
                  <a:stCxn id="19" idx="4"/>
                  <a:endCxn id="20" idx="0"/>
                </p:cNvCxnSpPr>
                <p:nvPr/>
              </p:nvCxnSpPr>
              <p:spPr>
                <a:xfrm flipH="1">
                  <a:off x="7006676" y="2553975"/>
                  <a:ext cx="58478" cy="6961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B8AE873D-C65A-6860-3FD9-7CD09A29007D}"/>
                    </a:ext>
                  </a:extLst>
                </p:cNvPr>
                <p:cNvCxnSpPr>
                  <a:cxnSpLocks/>
                  <a:stCxn id="20" idx="7"/>
                  <a:endCxn id="22" idx="2"/>
                </p:cNvCxnSpPr>
                <p:nvPr/>
              </p:nvCxnSpPr>
              <p:spPr>
                <a:xfrm flipV="1">
                  <a:off x="7048026" y="2964375"/>
                  <a:ext cx="727585" cy="3028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8ED91E2D-E8A1-C173-6FA9-81B69937F1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57480" y="1958434"/>
                      <a:ext cx="113447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𝑝𝑎𝑡𝑐h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𝑔𝑟𝑖𝑑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200" dirty="0"/>
                    </a:p>
                  </p:txBody>
                </p:sp>
              </mc:Choice>
              <mc:Fallback xmlns="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8ED91E2D-E8A1-C173-6FA9-81B69937F1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57480" y="1958434"/>
                      <a:ext cx="1134478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文本框 25">
                      <a:extLst>
                        <a:ext uri="{FF2B5EF4-FFF2-40B4-BE49-F238E27FC236}">
                          <a16:creationId xmlns:a16="http://schemas.microsoft.com/office/drawing/2014/main" id="{9B8D5A4F-7BDB-BED5-9A68-4A0067C575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76858" y="3041306"/>
                      <a:ext cx="114165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𝑝𝑎𝑡𝑐h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2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𝑔𝑟𝑖𝑑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200" dirty="0"/>
                    </a:p>
                  </p:txBody>
                </p:sp>
              </mc:Choice>
              <mc:Fallback xmlns="">
                <p:sp>
                  <p:nvSpPr>
                    <p:cNvPr id="26" name="文本框 25">
                      <a:extLst>
                        <a:ext uri="{FF2B5EF4-FFF2-40B4-BE49-F238E27FC236}">
                          <a16:creationId xmlns:a16="http://schemas.microsoft.com/office/drawing/2014/main" id="{9B8D5A4F-7BDB-BED5-9A68-4A0067C575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76858" y="3041306"/>
                      <a:ext cx="1141659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398E69B1-EB80-4CC6-C981-924C7609F4D5}"/>
                      </a:ext>
                    </a:extLst>
                  </p:cNvPr>
                  <p:cNvSpPr txBox="1"/>
                  <p:nvPr/>
                </p:nvSpPr>
                <p:spPr>
                  <a:xfrm>
                    <a:off x="6969599" y="5649131"/>
                    <a:ext cx="114165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𝑝𝑎𝑡𝑐h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200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𝑔𝑟𝑖𝑑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398E69B1-EB80-4CC6-C981-924C7609F4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599" y="5649131"/>
                    <a:ext cx="1141659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07439384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359450" y="329832"/>
            <a:ext cx="2839405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3. </a:t>
            </a:r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特征编码</a:t>
            </a: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8F6D9AFE-8375-28EB-A931-352FA3BB68ED}"/>
              </a:ext>
            </a:extLst>
          </p:cNvPr>
          <p:cNvSpPr txBox="1"/>
          <p:nvPr/>
        </p:nvSpPr>
        <p:spPr>
          <a:xfrm>
            <a:off x="1015266" y="1424764"/>
            <a:ext cx="6079366" cy="694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通过重采样步骤为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生成了特征，接下来利用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间的特征相似性对其进行编码。主要思路是应用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SVD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分解对特征数据进行降维。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3EEEA12-3E33-10A9-56A4-A7482B2E081E}"/>
                  </a:ext>
                </a:extLst>
              </p:cNvPr>
              <p:cNvSpPr txBox="1"/>
              <p:nvPr/>
            </p:nvSpPr>
            <p:spPr>
              <a:xfrm>
                <a:off x="1000355" y="2341900"/>
                <a:ext cx="7681632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编码步骤：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marL="285750" indent="-285750" defTabSz="121917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Step 1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把所有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patch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的特征</a:t>
                </a:r>
                <a:r>
                  <a:rPr lang="zh-CN" altLang="en-US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按列拼接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，形成形状为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𝑓𝑒𝑎𝑡𝑢𝑟𝑒</m:t>
                    </m:r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_</m:t>
                    </m:r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𝑙𝑒𝑛</m:t>
                    </m:r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×</m:t>
                    </m:r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𝑝𝑎𝑡𝑐h</m:t>
                    </m:r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_</m:t>
                    </m:r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𝑠𝑖𝑧𝑒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的特征矩阵，称为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𝑓𝑒𝑎𝑡𝑢𝑟𝑒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矩阵。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𝑓𝑒𝑎𝑡𝑢𝑟𝑒</m:t>
                    </m:r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_</m:t>
                    </m:r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𝑙𝑒𝑛</m:t>
                    </m:r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</a:rPr>
                          <m:t>𝑁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</a:rPr>
                          <m:t>𝑏𝑖𝑛𝑠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</a:rPr>
                          <m:t>𝑁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</a:rPr>
                          <m:t>𝑏𝑖𝑛𝑠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。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marL="285750" indent="-285750" defTabSz="121917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Step 2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通过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SVD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分解将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𝑓𝑒𝑎𝑡𝑢𝑟𝑒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矩阵分解为三个矩阵的乘积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𝑓𝑒𝑎𝑡𝑢𝑟𝑒</m:t>
                    </m:r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𝑈𝑆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𝑉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𝑇</m:t>
                        </m:r>
                      </m:sup>
                    </m:sSup>
                    <m:r>
                      <a:rPr lang="zh-CN" altLang="en-US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。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保留前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atoms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个</a:t>
                </a:r>
                <a:r>
                  <a:rPr lang="zh-CN" altLang="en-US" sz="1600" dirty="0">
                    <a:solidFill>
                      <a:srgbClr val="FF0000"/>
                    </a:solidFill>
                    <a:cs typeface="+mn-ea"/>
                    <a:sym typeface="+mn-lt"/>
                  </a:rPr>
                  <a:t>非零奇异值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(atoms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是输入参数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)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，对矩阵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𝑈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Cambria Math" panose="02040503050406030204" pitchFamily="18" charset="0"/>
                    <a:cs typeface="+mn-ea"/>
                    <a:sym typeface="+mn-lt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𝑆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、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Cambria Math" panose="02040503050406030204" pitchFamily="18" charset="0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𝑉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进行裁剪，最后令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marL="285750" indent="-285750" defTabSz="121917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marL="285750" indent="-285750" defTabSz="121917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     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得到字典</a:t>
                </a:r>
                <a14:m>
                  <m:oMath xmlns:m="http://schemas.openxmlformats.org/officeDocument/2006/math">
                    <m:r>
                      <m:rPr>
                        <m:brk/>
                      </m:rP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𝑖𝑐𝑡𝑖𝑜𝑛𝑎𝑟𝑦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和编码</a:t>
                </a:r>
                <a14:m>
                  <m:oMath xmlns:m="http://schemas.openxmlformats.org/officeDocument/2006/math">
                    <m:r>
                      <m:rPr>
                        <m:brk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𝑜𝑑𝑒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。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marL="285750" indent="-285750" defTabSz="121917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Step 3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除了重采样特征外，可能还有其他的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patch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特征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(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如</a:t>
                </a:r>
                <a:r>
                  <a:rPr lang="zh-CN" altLang="en-US" sz="16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顶点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纹理</a:t>
                </a:r>
                <a:r>
                  <a:rPr lang="zh-CN" altLang="en-US" sz="16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坐标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)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，这些特征也可以通过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SVD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分解进行压缩，体现了方法的可扩展性。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3EEEA12-3E33-10A9-56A4-A7482B2E0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55" y="2341900"/>
                <a:ext cx="7681632" cy="3785652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2D2662-A4CC-449C-7446-F2971211D943}"/>
                  </a:ext>
                </a:extLst>
              </p:cNvPr>
              <p:cNvSpPr txBox="1"/>
              <p:nvPr/>
            </p:nvSpPr>
            <p:spPr>
              <a:xfrm>
                <a:off x="3316395" y="4227472"/>
                <a:ext cx="3518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brk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𝑖𝑐𝑡𝑖𝑜𝑛𝑎𝑟𝑦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𝑐𝑙𝑖𝑝𝑈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2D2662-A4CC-449C-7446-F2971211D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95" y="4227472"/>
                <a:ext cx="3518165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CBE55E-74CC-5078-BA93-B8AC1CE3E92C}"/>
                  </a:ext>
                </a:extLst>
              </p:cNvPr>
              <p:cNvSpPr txBox="1"/>
              <p:nvPr/>
            </p:nvSpPr>
            <p:spPr>
              <a:xfrm>
                <a:off x="3130295" y="4583107"/>
                <a:ext cx="37065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brk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𝑜𝑑𝑒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𝑐𝑙𝑖𝑝𝑆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𝑐𝑙𝑖𝑝𝑉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CBE55E-74CC-5078-BA93-B8AC1CE3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95" y="4583107"/>
                <a:ext cx="3706501" cy="338554"/>
              </a:xfrm>
              <a:prstGeom prst="rect">
                <a:avLst/>
              </a:prstGeom>
              <a:blipFill>
                <a:blip r:embed="rId5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51BF8285-4F27-8A15-944D-A77D34733C20}"/>
              </a:ext>
            </a:extLst>
          </p:cNvPr>
          <p:cNvGrpSpPr/>
          <p:nvPr/>
        </p:nvGrpSpPr>
        <p:grpSpPr>
          <a:xfrm>
            <a:off x="8811336" y="2926048"/>
            <a:ext cx="2595987" cy="2026391"/>
            <a:chOff x="4709588" y="2975943"/>
            <a:chExt cx="2595987" cy="202639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4C6016A-7A31-3E22-C7B0-99128C0411DD}"/>
                </a:ext>
              </a:extLst>
            </p:cNvPr>
            <p:cNvGrpSpPr/>
            <p:nvPr/>
          </p:nvGrpSpPr>
          <p:grpSpPr>
            <a:xfrm>
              <a:off x="5860179" y="3479534"/>
              <a:ext cx="165234" cy="1522800"/>
              <a:chOff x="6428071" y="3214836"/>
              <a:chExt cx="165234" cy="152280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A84FD17-F053-ECCB-C16A-4424794A7338}"/>
                  </a:ext>
                </a:extLst>
              </p:cNvPr>
              <p:cNvSpPr/>
              <p:nvPr/>
            </p:nvSpPr>
            <p:spPr>
              <a:xfrm>
                <a:off x="6429677" y="3214836"/>
                <a:ext cx="162023" cy="1522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A9668F0-1C8A-FAC5-2017-A04863148CE7}"/>
                  </a:ext>
                </a:extLst>
              </p:cNvPr>
              <p:cNvCxnSpPr/>
              <p:nvPr/>
            </p:nvCxnSpPr>
            <p:spPr>
              <a:xfrm>
                <a:off x="6429676" y="339050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65B577B0-5176-E764-3E09-CE76377E47DF}"/>
                  </a:ext>
                </a:extLst>
              </p:cNvPr>
              <p:cNvCxnSpPr/>
              <p:nvPr/>
            </p:nvCxnSpPr>
            <p:spPr>
              <a:xfrm>
                <a:off x="6428072" y="3552525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22FBD103-E9CF-BE26-58A2-437F58423E26}"/>
                  </a:ext>
                </a:extLst>
              </p:cNvPr>
              <p:cNvCxnSpPr/>
              <p:nvPr/>
            </p:nvCxnSpPr>
            <p:spPr>
              <a:xfrm>
                <a:off x="6428073" y="3716155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2BDB941F-C55B-7B39-04CB-0FC8F077DF20}"/>
                  </a:ext>
                </a:extLst>
              </p:cNvPr>
              <p:cNvCxnSpPr/>
              <p:nvPr/>
            </p:nvCxnSpPr>
            <p:spPr>
              <a:xfrm>
                <a:off x="6428072" y="3879785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7CCBBED0-C656-C599-BD41-1AE8D78DED11}"/>
                  </a:ext>
                </a:extLst>
              </p:cNvPr>
              <p:cNvCxnSpPr/>
              <p:nvPr/>
            </p:nvCxnSpPr>
            <p:spPr>
              <a:xfrm>
                <a:off x="6428072" y="4053037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618B004C-BBA7-CFA6-57C0-7BCEE7A0157E}"/>
                  </a:ext>
                </a:extLst>
              </p:cNvPr>
              <p:cNvCxnSpPr/>
              <p:nvPr/>
            </p:nvCxnSpPr>
            <p:spPr>
              <a:xfrm>
                <a:off x="6428072" y="421667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6943BA22-B3A1-76C5-993B-9718E49F931B}"/>
                  </a:ext>
                </a:extLst>
              </p:cNvPr>
              <p:cNvCxnSpPr/>
              <p:nvPr/>
            </p:nvCxnSpPr>
            <p:spPr>
              <a:xfrm>
                <a:off x="6428072" y="439955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9FDAEE6-642D-5C41-1F6E-A5FF27012051}"/>
                  </a:ext>
                </a:extLst>
              </p:cNvPr>
              <p:cNvCxnSpPr/>
              <p:nvPr/>
            </p:nvCxnSpPr>
            <p:spPr>
              <a:xfrm>
                <a:off x="6428071" y="456318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3DB4085-23C8-8643-5D5D-7B505399E901}"/>
                </a:ext>
              </a:extLst>
            </p:cNvPr>
            <p:cNvGrpSpPr/>
            <p:nvPr/>
          </p:nvGrpSpPr>
          <p:grpSpPr>
            <a:xfrm>
              <a:off x="6103222" y="3479534"/>
              <a:ext cx="165234" cy="1522800"/>
              <a:chOff x="6428071" y="3214836"/>
              <a:chExt cx="165234" cy="1522800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592DB1C-B623-A29F-A797-5994E88446C8}"/>
                  </a:ext>
                </a:extLst>
              </p:cNvPr>
              <p:cNvSpPr/>
              <p:nvPr/>
            </p:nvSpPr>
            <p:spPr>
              <a:xfrm>
                <a:off x="6429677" y="3214836"/>
                <a:ext cx="162023" cy="1522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687F2FF0-7FB9-A9AB-376A-03F7C37FAF21}"/>
                  </a:ext>
                </a:extLst>
              </p:cNvPr>
              <p:cNvCxnSpPr/>
              <p:nvPr/>
            </p:nvCxnSpPr>
            <p:spPr>
              <a:xfrm>
                <a:off x="6429676" y="339050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E1CD3C6-052C-A3E6-41F4-7F4919F8E690}"/>
                  </a:ext>
                </a:extLst>
              </p:cNvPr>
              <p:cNvCxnSpPr/>
              <p:nvPr/>
            </p:nvCxnSpPr>
            <p:spPr>
              <a:xfrm>
                <a:off x="6428072" y="3552525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7E44761-EF53-5403-04DA-AEC3C125DE35}"/>
                  </a:ext>
                </a:extLst>
              </p:cNvPr>
              <p:cNvCxnSpPr/>
              <p:nvPr/>
            </p:nvCxnSpPr>
            <p:spPr>
              <a:xfrm>
                <a:off x="6428073" y="3716155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364CC82C-68E4-D11E-1AC3-573D947957C6}"/>
                  </a:ext>
                </a:extLst>
              </p:cNvPr>
              <p:cNvCxnSpPr/>
              <p:nvPr/>
            </p:nvCxnSpPr>
            <p:spPr>
              <a:xfrm>
                <a:off x="6428072" y="3879785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B6BF3EC8-E479-67E9-2B26-FEDB62930A9A}"/>
                  </a:ext>
                </a:extLst>
              </p:cNvPr>
              <p:cNvCxnSpPr/>
              <p:nvPr/>
            </p:nvCxnSpPr>
            <p:spPr>
              <a:xfrm>
                <a:off x="6428072" y="4053037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A5963BE1-13FA-5589-1F1B-331CAFD6BB8A}"/>
                  </a:ext>
                </a:extLst>
              </p:cNvPr>
              <p:cNvCxnSpPr/>
              <p:nvPr/>
            </p:nvCxnSpPr>
            <p:spPr>
              <a:xfrm>
                <a:off x="6428072" y="421667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708BD561-8F9C-9AD8-9C68-355D712550D5}"/>
                  </a:ext>
                </a:extLst>
              </p:cNvPr>
              <p:cNvCxnSpPr/>
              <p:nvPr/>
            </p:nvCxnSpPr>
            <p:spPr>
              <a:xfrm>
                <a:off x="6428072" y="439955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6350F2FB-0E5D-A133-1449-EC85763B5900}"/>
                  </a:ext>
                </a:extLst>
              </p:cNvPr>
              <p:cNvCxnSpPr/>
              <p:nvPr/>
            </p:nvCxnSpPr>
            <p:spPr>
              <a:xfrm>
                <a:off x="6428071" y="456318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3593AE1-4D8B-C588-841C-B25A9153B99D}"/>
                </a:ext>
              </a:extLst>
            </p:cNvPr>
            <p:cNvGrpSpPr/>
            <p:nvPr/>
          </p:nvGrpSpPr>
          <p:grpSpPr>
            <a:xfrm>
              <a:off x="6734474" y="3479534"/>
              <a:ext cx="165234" cy="1522800"/>
              <a:chOff x="6428071" y="3214836"/>
              <a:chExt cx="165234" cy="1522800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2C75821-561A-6D0F-2365-2F6D84A84D76}"/>
                  </a:ext>
                </a:extLst>
              </p:cNvPr>
              <p:cNvSpPr/>
              <p:nvPr/>
            </p:nvSpPr>
            <p:spPr>
              <a:xfrm>
                <a:off x="6429677" y="3214836"/>
                <a:ext cx="162023" cy="1522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5CC4A811-3783-FADF-21B4-DA733B6B4C6C}"/>
                  </a:ext>
                </a:extLst>
              </p:cNvPr>
              <p:cNvCxnSpPr/>
              <p:nvPr/>
            </p:nvCxnSpPr>
            <p:spPr>
              <a:xfrm>
                <a:off x="6429676" y="339050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96EEDDDC-644D-382A-E197-AE18ECFCA342}"/>
                  </a:ext>
                </a:extLst>
              </p:cNvPr>
              <p:cNvCxnSpPr/>
              <p:nvPr/>
            </p:nvCxnSpPr>
            <p:spPr>
              <a:xfrm>
                <a:off x="6428072" y="3552525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2AF715C5-A4E2-0DD4-F177-1D37BC15CE49}"/>
                  </a:ext>
                </a:extLst>
              </p:cNvPr>
              <p:cNvCxnSpPr/>
              <p:nvPr/>
            </p:nvCxnSpPr>
            <p:spPr>
              <a:xfrm>
                <a:off x="6428073" y="3716155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B70BF6EB-CF76-B04C-26BD-5E11BD89793F}"/>
                  </a:ext>
                </a:extLst>
              </p:cNvPr>
              <p:cNvCxnSpPr/>
              <p:nvPr/>
            </p:nvCxnSpPr>
            <p:spPr>
              <a:xfrm>
                <a:off x="6428072" y="3879785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197815D8-1920-22AA-F92D-E1EA6B0A89BC}"/>
                  </a:ext>
                </a:extLst>
              </p:cNvPr>
              <p:cNvCxnSpPr/>
              <p:nvPr/>
            </p:nvCxnSpPr>
            <p:spPr>
              <a:xfrm>
                <a:off x="6428072" y="4053037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D2AA19E2-9E92-4801-476E-B97992DFDE0A}"/>
                  </a:ext>
                </a:extLst>
              </p:cNvPr>
              <p:cNvCxnSpPr/>
              <p:nvPr/>
            </p:nvCxnSpPr>
            <p:spPr>
              <a:xfrm>
                <a:off x="6428072" y="421667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43C11FA4-219B-B585-CA8F-51EDE96857E4}"/>
                  </a:ext>
                </a:extLst>
              </p:cNvPr>
              <p:cNvCxnSpPr/>
              <p:nvPr/>
            </p:nvCxnSpPr>
            <p:spPr>
              <a:xfrm>
                <a:off x="6428072" y="439955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D80257F-F546-EF16-D697-E8BADCD83029}"/>
                  </a:ext>
                </a:extLst>
              </p:cNvPr>
              <p:cNvCxnSpPr/>
              <p:nvPr/>
            </p:nvCxnSpPr>
            <p:spPr>
              <a:xfrm>
                <a:off x="6428071" y="4563180"/>
                <a:ext cx="163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E46865A-E17D-3033-C639-D69F0C246EFC}"/>
                </a:ext>
              </a:extLst>
            </p:cNvPr>
            <p:cNvSpPr txBox="1"/>
            <p:nvPr/>
          </p:nvSpPr>
          <p:spPr>
            <a:xfrm>
              <a:off x="6274857" y="41120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···</a:t>
              </a:r>
              <a:endParaRPr lang="zh-CN" altLang="en-US" dirty="0"/>
            </a:p>
          </p:txBody>
        </p:sp>
        <p:sp>
          <p:nvSpPr>
            <p:cNvPr id="16" name="双括号 15">
              <a:extLst>
                <a:ext uri="{FF2B5EF4-FFF2-40B4-BE49-F238E27FC236}">
                  <a16:creationId xmlns:a16="http://schemas.microsoft.com/office/drawing/2014/main" id="{C52CA115-E794-D2E5-B0D3-8D08ABC08A66}"/>
                </a:ext>
              </a:extLst>
            </p:cNvPr>
            <p:cNvSpPr/>
            <p:nvPr/>
          </p:nvSpPr>
          <p:spPr>
            <a:xfrm>
              <a:off x="5500023" y="3460284"/>
              <a:ext cx="1805552" cy="153242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20914CC-7EE4-F6DF-8C5F-5A7AD7F587A5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H="1" flipV="1">
              <a:off x="5860179" y="3133829"/>
              <a:ext cx="82618" cy="3457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F2EE427-833D-4FB8-EDC2-06640FFCE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0800" y="3132061"/>
              <a:ext cx="129379" cy="17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A137A2C-DFF5-07AB-F81C-30FFD589E9A7}"/>
                </a:ext>
              </a:extLst>
            </p:cNvPr>
            <p:cNvSpPr txBox="1"/>
            <p:nvPr/>
          </p:nvSpPr>
          <p:spPr>
            <a:xfrm>
              <a:off x="4709588" y="2975943"/>
              <a:ext cx="10807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patch feature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0588417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359450" y="329832"/>
            <a:ext cx="2839405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4. </a:t>
            </a:r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序列化和解压缩</a:t>
            </a: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8F6D9AFE-8375-28EB-A931-352FA3BB68ED}"/>
              </a:ext>
            </a:extLst>
          </p:cNvPr>
          <p:cNvSpPr txBox="1"/>
          <p:nvPr/>
        </p:nvSpPr>
        <p:spPr>
          <a:xfrm>
            <a:off x="1015266" y="1164882"/>
            <a:ext cx="6079366" cy="694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将上述过程产生的信息存储为文本文件，即压缩后的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mesh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文件。</a:t>
            </a: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文件结构为：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CCC8301-51B6-7588-B1F1-1E1BEA265D51}"/>
              </a:ext>
            </a:extLst>
          </p:cNvPr>
          <p:cNvGrpSpPr/>
          <p:nvPr/>
        </p:nvGrpSpPr>
        <p:grpSpPr>
          <a:xfrm>
            <a:off x="4596387" y="1694911"/>
            <a:ext cx="3187566" cy="4551086"/>
            <a:chOff x="4502217" y="944647"/>
            <a:chExt cx="3187566" cy="455108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FA93B69-2418-EDAD-8F09-92B7ACD417AE}"/>
                </a:ext>
              </a:extLst>
            </p:cNvPr>
            <p:cNvSpPr/>
            <p:nvPr/>
          </p:nvSpPr>
          <p:spPr>
            <a:xfrm>
              <a:off x="4502217" y="944647"/>
              <a:ext cx="3187566" cy="455108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DF524BF-89F5-799A-7692-1C47BC59DA91}"/>
                </a:ext>
              </a:extLst>
            </p:cNvPr>
            <p:cNvCxnSpPr>
              <a:cxnSpLocks/>
            </p:cNvCxnSpPr>
            <p:nvPr/>
          </p:nvCxnSpPr>
          <p:spPr>
            <a:xfrm>
              <a:off x="4514248" y="1281041"/>
              <a:ext cx="31755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6AE367C-B927-383D-EFD6-82BBF545047A}"/>
                    </a:ext>
                  </a:extLst>
                </p:cNvPr>
                <p:cNvSpPr txBox="1"/>
                <p:nvPr/>
              </p:nvSpPr>
              <p:spPr>
                <a:xfrm>
                  <a:off x="5007360" y="989086"/>
                  <a:ext cx="21491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200" dirty="0"/>
                    <a:t>全局信息区</a:t>
                  </a:r>
                  <a:r>
                    <a:rPr lang="en-US" altLang="zh-CN" sz="12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𝑏𝑖𝑛𝑠</m:t>
                          </m:r>
                        </m:sub>
                      </m:sSub>
                      <m: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altLang="zh-CN" sz="1200" dirty="0"/>
                    <a:t>patch</a:t>
                  </a:r>
                  <a:r>
                    <a:rPr lang="zh-CN" altLang="en-US" sz="1200" dirty="0"/>
                    <a:t>总数</a:t>
                  </a:r>
                  <a:r>
                    <a:rPr lang="en-US" altLang="zh-CN" sz="1200" dirty="0"/>
                    <a:t>)</a:t>
                  </a:r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6AE367C-B927-383D-EFD6-82BBF54504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360" y="989086"/>
                  <a:ext cx="2149114" cy="276999"/>
                </a:xfrm>
                <a:prstGeom prst="rect">
                  <a:avLst/>
                </a:prstGeom>
                <a:blipFill>
                  <a:blip r:embed="rId3"/>
                  <a:stretch>
                    <a:fillRect t="-2174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A6D1000-C399-32E3-E237-74CB922592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2217" y="2435192"/>
              <a:ext cx="31875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A731F62-8406-E36B-DAA2-CEE2FF6E22B2}"/>
                </a:ext>
              </a:extLst>
            </p:cNvPr>
            <p:cNvSpPr txBox="1"/>
            <p:nvPr/>
          </p:nvSpPr>
          <p:spPr>
            <a:xfrm>
              <a:off x="4823253" y="1636768"/>
              <a:ext cx="2624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特征编码区</a:t>
              </a:r>
              <a:r>
                <a:rPr lang="en-US" altLang="zh-CN" sz="1200" dirty="0"/>
                <a:t>(atoms,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dictionary,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code)</a:t>
              </a:r>
            </a:p>
            <a:p>
              <a:pPr algn="ctr"/>
              <a:r>
                <a:rPr lang="zh-CN" altLang="en-US" sz="1200" dirty="0"/>
                <a:t>可以包含多组数据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14339DA-5A3A-2EFB-1958-8D18A6EB0BC6}"/>
                </a:ext>
              </a:extLst>
            </p:cNvPr>
            <p:cNvCxnSpPr>
              <a:cxnSpLocks/>
            </p:cNvCxnSpPr>
            <p:nvPr/>
          </p:nvCxnSpPr>
          <p:spPr>
            <a:xfrm>
              <a:off x="4514248" y="3358689"/>
              <a:ext cx="31755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2F58A-583C-D6B0-FD66-99CD9B68CF5B}"/>
                </a:ext>
              </a:extLst>
            </p:cNvPr>
            <p:cNvSpPr txBox="1"/>
            <p:nvPr/>
          </p:nvSpPr>
          <p:spPr>
            <a:xfrm>
              <a:off x="4793751" y="2785016"/>
              <a:ext cx="2576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/>
                <a:t>patch</a:t>
              </a:r>
              <a:r>
                <a:rPr lang="zh-CN" altLang="en-US" sz="1200" dirty="0"/>
                <a:t>间连接性区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跨</a:t>
              </a:r>
              <a:r>
                <a:rPr lang="en-US" altLang="zh-CN" sz="1200" dirty="0"/>
                <a:t>patch</a:t>
              </a:r>
              <a:r>
                <a:rPr lang="zh-CN" altLang="en-US" sz="1200" dirty="0"/>
                <a:t>的三角形</a:t>
              </a:r>
              <a:r>
                <a:rPr lang="en-US" altLang="zh-CN" sz="1200" dirty="0"/>
                <a:t>)</a:t>
              </a:r>
              <a:endParaRPr lang="zh-CN" altLang="en-US" sz="12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7DF848-0182-119C-0B57-88D4977BB756}"/>
                </a:ext>
              </a:extLst>
            </p:cNvPr>
            <p:cNvSpPr txBox="1"/>
            <p:nvPr/>
          </p:nvSpPr>
          <p:spPr>
            <a:xfrm>
              <a:off x="4612224" y="3819860"/>
              <a:ext cx="287129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/>
                <a:t>patch</a:t>
              </a:r>
              <a:r>
                <a:rPr lang="zh-CN" altLang="en-US" sz="1200" dirty="0"/>
                <a:t>信息区</a:t>
              </a:r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r>
                <a:rPr lang="en-US" altLang="zh-CN" sz="1200" dirty="0"/>
                <a:t>(</a:t>
              </a:r>
              <a:r>
                <a:rPr lang="zh-CN" altLang="en-US" sz="1200" dirty="0"/>
                <a:t>种子点坐标和法线</a:t>
              </a:r>
              <a:r>
                <a:rPr lang="en-US" altLang="zh-CN" sz="1200" dirty="0"/>
                <a:t>, </a:t>
              </a:r>
              <a:r>
                <a:rPr lang="zh-CN" altLang="en-US" sz="1200" dirty="0"/>
                <a:t>网格尺寸和偏移量</a:t>
              </a:r>
              <a:r>
                <a:rPr lang="en-US" altLang="zh-CN" sz="1200" dirty="0"/>
                <a:t>, </a:t>
              </a:r>
            </a:p>
            <a:p>
              <a:pPr algn="ctr"/>
              <a:r>
                <a:rPr lang="zh-CN" altLang="en-US" sz="1200" dirty="0"/>
                <a:t>网格掩码</a:t>
              </a:r>
              <a:r>
                <a:rPr lang="en-US" altLang="zh-CN" sz="1200" dirty="0"/>
                <a:t>, patch</a:t>
              </a:r>
              <a:r>
                <a:rPr lang="zh-CN" altLang="en-US" sz="1200" dirty="0"/>
                <a:t>内的三角形</a:t>
              </a:r>
              <a:r>
                <a:rPr lang="en-US" altLang="zh-CN" sz="1200" dirty="0"/>
                <a:t>)</a:t>
              </a:r>
            </a:p>
            <a:p>
              <a:pPr algn="ctr"/>
              <a:endParaRPr lang="en-US" altLang="zh-CN" sz="1200" dirty="0"/>
            </a:p>
            <a:p>
              <a:pPr algn="ctr"/>
              <a:r>
                <a:rPr lang="zh-CN" altLang="en-US" sz="1200" dirty="0"/>
                <a:t>每个</a:t>
              </a:r>
              <a:r>
                <a:rPr lang="en-US" altLang="zh-CN" sz="1200" dirty="0"/>
                <a:t>patch</a:t>
              </a:r>
              <a:r>
                <a:rPr lang="zh-CN" altLang="en-US" sz="1200" dirty="0"/>
                <a:t>一组数据</a:t>
              </a:r>
            </a:p>
          </p:txBody>
        </p:sp>
      </p:grpSp>
      <p:sp>
        <p:nvSpPr>
          <p:cNvPr id="18" name="TextBox 38">
            <a:extLst>
              <a:ext uri="{FF2B5EF4-FFF2-40B4-BE49-F238E27FC236}">
                <a16:creationId xmlns:a16="http://schemas.microsoft.com/office/drawing/2014/main" id="{1ADCDA57-C5E0-1373-5917-44D96410815C}"/>
              </a:ext>
            </a:extLst>
          </p:cNvPr>
          <p:cNvSpPr txBox="1"/>
          <p:nvPr/>
        </p:nvSpPr>
        <p:spPr>
          <a:xfrm>
            <a:off x="947153" y="5467639"/>
            <a:ext cx="3305031" cy="694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最后读取并分析压缩后的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mesh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文件，利用其中的信息还原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mesh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。过程略。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3966403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D2D9E71A-CA2A-14BA-BE16-C822AFD4824A}"/>
              </a:ext>
            </a:extLst>
          </p:cNvPr>
          <p:cNvSpPr txBox="1"/>
          <p:nvPr/>
        </p:nvSpPr>
        <p:spPr>
          <a:xfrm>
            <a:off x="1154276" y="660909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zh-CN" altLang="en-US" sz="4800" b="1" dirty="0">
                <a:solidFill>
                  <a:srgbClr val="0E3B43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  <a:sym typeface="+mn-lt"/>
              </a:rPr>
              <a:t>目 录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A7CAA8E-F8D9-3D10-9DDA-8ED4738901DB}"/>
              </a:ext>
            </a:extLst>
          </p:cNvPr>
          <p:cNvSpPr txBox="1"/>
          <p:nvPr/>
        </p:nvSpPr>
        <p:spPr>
          <a:xfrm>
            <a:off x="1164849" y="1258933"/>
            <a:ext cx="304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CFDBD4"/>
                </a:solidFill>
                <a:latin typeface="Bahnschrift SemiBold SemiConden" panose="020B0502040204020203" pitchFamily="34" charset="0"/>
              </a:rPr>
              <a:t>CONTENTS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C48E16-79AD-EE65-6E31-BC38CE859230}"/>
              </a:ext>
            </a:extLst>
          </p:cNvPr>
          <p:cNvGrpSpPr/>
          <p:nvPr/>
        </p:nvGrpSpPr>
        <p:grpSpPr>
          <a:xfrm>
            <a:off x="1326909" y="2573463"/>
            <a:ext cx="9547168" cy="2194608"/>
            <a:chOff x="1991693" y="2619106"/>
            <a:chExt cx="8217599" cy="188898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1FB7ED6-7919-E840-111A-4C9E6233718B}"/>
                </a:ext>
              </a:extLst>
            </p:cNvPr>
            <p:cNvGrpSpPr/>
            <p:nvPr/>
          </p:nvGrpSpPr>
          <p:grpSpPr>
            <a:xfrm>
              <a:off x="1991693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23" name="图形 4">
                <a:extLst>
                  <a:ext uri="{FF2B5EF4-FFF2-40B4-BE49-F238E27FC236}">
                    <a16:creationId xmlns:a16="http://schemas.microsoft.com/office/drawing/2014/main" id="{147879FF-1A25-6CC0-496C-1D84DBC8611B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9D3360A4-1652-8EAC-54EF-E561E2F12007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7" name="图形 4">
                  <a:extLst>
                    <a:ext uri="{FF2B5EF4-FFF2-40B4-BE49-F238E27FC236}">
                      <a16:creationId xmlns:a16="http://schemas.microsoft.com/office/drawing/2014/main" id="{9D4C7566-C00E-52AA-F9CE-B26323BC5667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3CC99E63-23CD-8EB7-D854-B7745C826FE2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rgbClr val="357266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任意多边形: 形状 28">
                    <a:extLst>
                      <a:ext uri="{FF2B5EF4-FFF2-40B4-BE49-F238E27FC236}">
                        <a16:creationId xmlns:a16="http://schemas.microsoft.com/office/drawing/2014/main" id="{719D668C-90B7-64C7-D9CD-339AE7E5C855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C5DE02A-8A62-1F59-9D14-8EF721027983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01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72C4F53-7065-648E-01FA-274242B54DFE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研究背景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AA8AD02-EC2F-9129-B2B0-A55C7DD8588C}"/>
                </a:ext>
              </a:extLst>
            </p:cNvPr>
            <p:cNvGrpSpPr/>
            <p:nvPr/>
          </p:nvGrpSpPr>
          <p:grpSpPr>
            <a:xfrm>
              <a:off x="4099657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31" name="图形 4">
                <a:extLst>
                  <a:ext uri="{FF2B5EF4-FFF2-40B4-BE49-F238E27FC236}">
                    <a16:creationId xmlns:a16="http://schemas.microsoft.com/office/drawing/2014/main" id="{598B1DCB-FF12-E41A-A296-D6B259EFAB6C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ECD7B705-BC25-43A7-88D5-441A0A0BC378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图形 4">
                  <a:extLst>
                    <a:ext uri="{FF2B5EF4-FFF2-40B4-BE49-F238E27FC236}">
                      <a16:creationId xmlns:a16="http://schemas.microsoft.com/office/drawing/2014/main" id="{FF2A0277-3D31-5EA2-0867-322C73CA44B7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BFA94906-74C8-4E7C-58A6-52D223FD4922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rgbClr val="357266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B4145388-186B-41DB-DBB7-F23187D35071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6AD3A42-08D6-6D33-D63D-CC094C136308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02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9210296-2016-2001-8D4F-6635D4C4EF31}"/>
                  </a:ext>
                </a:extLst>
              </p:cNvPr>
              <p:cNvSpPr/>
              <p:nvPr/>
            </p:nvSpPr>
            <p:spPr>
              <a:xfrm>
                <a:off x="2456887" y="3528739"/>
                <a:ext cx="1079397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方法介绍</a:t>
                </a:r>
                <a:endParaRPr lang="en-GB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E466E608-F506-379F-1994-8631E22EE9A3}"/>
                </a:ext>
              </a:extLst>
            </p:cNvPr>
            <p:cNvGrpSpPr/>
            <p:nvPr/>
          </p:nvGrpSpPr>
          <p:grpSpPr>
            <a:xfrm>
              <a:off x="6207621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39" name="图形 4">
                <a:extLst>
                  <a:ext uri="{FF2B5EF4-FFF2-40B4-BE49-F238E27FC236}">
                    <a16:creationId xmlns:a16="http://schemas.microsoft.com/office/drawing/2014/main" id="{A5E87D2B-2C97-A081-33B0-1C5856024029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A8155B7B-56FB-9B76-3909-A888883BE86D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3" name="图形 4">
                  <a:extLst>
                    <a:ext uri="{FF2B5EF4-FFF2-40B4-BE49-F238E27FC236}">
                      <a16:creationId xmlns:a16="http://schemas.microsoft.com/office/drawing/2014/main" id="{02123377-C307-16EF-B0DD-90E077236896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7BC0E629-ABED-03CC-9A96-1D2CAA5243C8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rgbClr val="357266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B96B6E44-BBCD-CD16-C140-005352084952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AC895E5-4BDC-25E6-CFF8-992E9261EEB2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03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1C5BC42-2B3C-3148-0E38-F4AF19C3E5BB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结果展示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AE27FB-F659-6E8E-006F-27774CEF5AEA}"/>
                </a:ext>
              </a:extLst>
            </p:cNvPr>
            <p:cNvGrpSpPr/>
            <p:nvPr/>
          </p:nvGrpSpPr>
          <p:grpSpPr>
            <a:xfrm>
              <a:off x="8315585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47" name="图形 4">
                <a:extLst>
                  <a:ext uri="{FF2B5EF4-FFF2-40B4-BE49-F238E27FC236}">
                    <a16:creationId xmlns:a16="http://schemas.microsoft.com/office/drawing/2014/main" id="{BE62446D-E49A-A271-0EF0-65E726EA7DC8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50" name="任意多边形: 形状 49">
                  <a:extLst>
                    <a:ext uri="{FF2B5EF4-FFF2-40B4-BE49-F238E27FC236}">
                      <a16:creationId xmlns:a16="http://schemas.microsoft.com/office/drawing/2014/main" id="{CF904A59-1031-3D07-772A-409FC18F072D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1" name="图形 4">
                  <a:extLst>
                    <a:ext uri="{FF2B5EF4-FFF2-40B4-BE49-F238E27FC236}">
                      <a16:creationId xmlns:a16="http://schemas.microsoft.com/office/drawing/2014/main" id="{5086220E-9B95-2205-6317-BB69244ED141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52" name="任意多边形: 形状 51">
                    <a:extLst>
                      <a:ext uri="{FF2B5EF4-FFF2-40B4-BE49-F238E27FC236}">
                        <a16:creationId xmlns:a16="http://schemas.microsoft.com/office/drawing/2014/main" id="{204F8CAA-7297-C485-116C-A106A82A0E6B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rgbClr val="357266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任意多边形: 形状 52">
                    <a:extLst>
                      <a:ext uri="{FF2B5EF4-FFF2-40B4-BE49-F238E27FC236}">
                        <a16:creationId xmlns:a16="http://schemas.microsoft.com/office/drawing/2014/main" id="{B1E3752A-C964-3D02-7956-929F6965DE42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552276-630B-73B9-37CE-52DBB7ACD039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04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D2DF3FA-FBDB-7410-E76D-D28E22DE30AC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总结</a:t>
                </a:r>
                <a:endParaRPr lang="en-GB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B9903E9F-8C7C-3A77-7958-2D5AF497178B}"/>
              </a:ext>
            </a:extLst>
          </p:cNvPr>
          <p:cNvSpPr txBox="1"/>
          <p:nvPr/>
        </p:nvSpPr>
        <p:spPr>
          <a:xfrm>
            <a:off x="-66040000" y="-41231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322559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D2D9E71A-CA2A-14BA-BE16-C822AFD4824A}"/>
              </a:ext>
            </a:extLst>
          </p:cNvPr>
          <p:cNvSpPr txBox="1"/>
          <p:nvPr/>
        </p:nvSpPr>
        <p:spPr>
          <a:xfrm>
            <a:off x="1154276" y="660909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zh-CN" altLang="en-US" sz="4800" b="1" dirty="0">
                <a:solidFill>
                  <a:srgbClr val="0E3B43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  <a:sym typeface="+mn-lt"/>
              </a:rPr>
              <a:t>目 录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A7CAA8E-F8D9-3D10-9DDA-8ED4738901DB}"/>
              </a:ext>
            </a:extLst>
          </p:cNvPr>
          <p:cNvSpPr txBox="1"/>
          <p:nvPr/>
        </p:nvSpPr>
        <p:spPr>
          <a:xfrm>
            <a:off x="1164849" y="1258933"/>
            <a:ext cx="304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CFDBD4"/>
                </a:solidFill>
                <a:latin typeface="Bahnschrift SemiBold SemiConden" panose="020B0502040204020203" pitchFamily="34" charset="0"/>
              </a:rPr>
              <a:t>CONTENTS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C48E16-79AD-EE65-6E31-BC38CE859230}"/>
              </a:ext>
            </a:extLst>
          </p:cNvPr>
          <p:cNvGrpSpPr/>
          <p:nvPr/>
        </p:nvGrpSpPr>
        <p:grpSpPr>
          <a:xfrm>
            <a:off x="1326909" y="2573463"/>
            <a:ext cx="9547168" cy="2194608"/>
            <a:chOff x="1991693" y="2619106"/>
            <a:chExt cx="8217599" cy="188898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1FB7ED6-7919-E840-111A-4C9E6233718B}"/>
                </a:ext>
              </a:extLst>
            </p:cNvPr>
            <p:cNvGrpSpPr/>
            <p:nvPr/>
          </p:nvGrpSpPr>
          <p:grpSpPr>
            <a:xfrm>
              <a:off x="1991693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23" name="图形 4">
                <a:extLst>
                  <a:ext uri="{FF2B5EF4-FFF2-40B4-BE49-F238E27FC236}">
                    <a16:creationId xmlns:a16="http://schemas.microsoft.com/office/drawing/2014/main" id="{147879FF-1A25-6CC0-496C-1D84DBC8611B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9D3360A4-1652-8EAC-54EF-E561E2F12007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7" name="图形 4">
                  <a:extLst>
                    <a:ext uri="{FF2B5EF4-FFF2-40B4-BE49-F238E27FC236}">
                      <a16:creationId xmlns:a16="http://schemas.microsoft.com/office/drawing/2014/main" id="{9D4C7566-C00E-52AA-F9CE-B26323BC5667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3CC99E63-23CD-8EB7-D854-B7745C826FE2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任意多边形: 形状 28">
                    <a:extLst>
                      <a:ext uri="{FF2B5EF4-FFF2-40B4-BE49-F238E27FC236}">
                        <a16:creationId xmlns:a16="http://schemas.microsoft.com/office/drawing/2014/main" id="{719D668C-90B7-64C7-D9CD-339AE7E5C855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C5DE02A-8A62-1F59-9D14-8EF721027983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01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72C4F53-7065-648E-01FA-274242B54DFE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研究背景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AA8AD02-EC2F-9129-B2B0-A55C7DD8588C}"/>
                </a:ext>
              </a:extLst>
            </p:cNvPr>
            <p:cNvGrpSpPr/>
            <p:nvPr/>
          </p:nvGrpSpPr>
          <p:grpSpPr>
            <a:xfrm>
              <a:off x="4099657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31" name="图形 4">
                <a:extLst>
                  <a:ext uri="{FF2B5EF4-FFF2-40B4-BE49-F238E27FC236}">
                    <a16:creationId xmlns:a16="http://schemas.microsoft.com/office/drawing/2014/main" id="{598B1DCB-FF12-E41A-A296-D6B259EFAB6C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ECD7B705-BC25-43A7-88D5-441A0A0BC378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图形 4">
                  <a:extLst>
                    <a:ext uri="{FF2B5EF4-FFF2-40B4-BE49-F238E27FC236}">
                      <a16:creationId xmlns:a16="http://schemas.microsoft.com/office/drawing/2014/main" id="{FF2A0277-3D31-5EA2-0867-322C73CA44B7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BFA94906-74C8-4E7C-58A6-52D223FD4922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B4145388-186B-41DB-DBB7-F23187D35071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6AD3A42-08D6-6D33-D63D-CC094C136308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02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9210296-2016-2001-8D4F-6635D4C4EF31}"/>
                  </a:ext>
                </a:extLst>
              </p:cNvPr>
              <p:cNvSpPr/>
              <p:nvPr/>
            </p:nvSpPr>
            <p:spPr>
              <a:xfrm>
                <a:off x="2456887" y="3528739"/>
                <a:ext cx="1079397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方法介绍</a:t>
                </a:r>
                <a:endParaRPr lang="en-GB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E466E608-F506-379F-1994-8631E22EE9A3}"/>
                </a:ext>
              </a:extLst>
            </p:cNvPr>
            <p:cNvGrpSpPr/>
            <p:nvPr/>
          </p:nvGrpSpPr>
          <p:grpSpPr>
            <a:xfrm>
              <a:off x="6207621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39" name="图形 4">
                <a:extLst>
                  <a:ext uri="{FF2B5EF4-FFF2-40B4-BE49-F238E27FC236}">
                    <a16:creationId xmlns:a16="http://schemas.microsoft.com/office/drawing/2014/main" id="{A5E87D2B-2C97-A081-33B0-1C5856024029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A8155B7B-56FB-9B76-3909-A888883BE86D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3" name="图形 4">
                  <a:extLst>
                    <a:ext uri="{FF2B5EF4-FFF2-40B4-BE49-F238E27FC236}">
                      <a16:creationId xmlns:a16="http://schemas.microsoft.com/office/drawing/2014/main" id="{02123377-C307-16EF-B0DD-90E077236896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7BC0E629-ABED-03CC-9A96-1D2CAA5243C8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rgbClr val="357266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B96B6E44-BBCD-CD16-C140-005352084952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AC895E5-4BDC-25E6-CFF8-992E9261EEB2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03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1C5BC42-2B3C-3148-0E38-F4AF19C3E5BB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结果展示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AE27FB-F659-6E8E-006F-27774CEF5AEA}"/>
                </a:ext>
              </a:extLst>
            </p:cNvPr>
            <p:cNvGrpSpPr/>
            <p:nvPr/>
          </p:nvGrpSpPr>
          <p:grpSpPr>
            <a:xfrm>
              <a:off x="8315585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47" name="图形 4">
                <a:extLst>
                  <a:ext uri="{FF2B5EF4-FFF2-40B4-BE49-F238E27FC236}">
                    <a16:creationId xmlns:a16="http://schemas.microsoft.com/office/drawing/2014/main" id="{BE62446D-E49A-A271-0EF0-65E726EA7DC8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50" name="任意多边形: 形状 49">
                  <a:extLst>
                    <a:ext uri="{FF2B5EF4-FFF2-40B4-BE49-F238E27FC236}">
                      <a16:creationId xmlns:a16="http://schemas.microsoft.com/office/drawing/2014/main" id="{CF904A59-1031-3D07-772A-409FC18F072D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1" name="图形 4">
                  <a:extLst>
                    <a:ext uri="{FF2B5EF4-FFF2-40B4-BE49-F238E27FC236}">
                      <a16:creationId xmlns:a16="http://schemas.microsoft.com/office/drawing/2014/main" id="{5086220E-9B95-2205-6317-BB69244ED141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52" name="任意多边形: 形状 51">
                    <a:extLst>
                      <a:ext uri="{FF2B5EF4-FFF2-40B4-BE49-F238E27FC236}">
                        <a16:creationId xmlns:a16="http://schemas.microsoft.com/office/drawing/2014/main" id="{204F8CAA-7297-C485-116C-A106A82A0E6B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任意多边形: 形状 52">
                    <a:extLst>
                      <a:ext uri="{FF2B5EF4-FFF2-40B4-BE49-F238E27FC236}">
                        <a16:creationId xmlns:a16="http://schemas.microsoft.com/office/drawing/2014/main" id="{B1E3752A-C964-3D02-7956-929F6965DE42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552276-630B-73B9-37CE-52DBB7ACD039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04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D2DF3FA-FBDB-7410-E76D-D28E22DE30AC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总结</a:t>
                </a:r>
                <a:endParaRPr lang="en-GB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B9903E9F-8C7C-3A77-7958-2D5AF497178B}"/>
              </a:ext>
            </a:extLst>
          </p:cNvPr>
          <p:cNvSpPr txBox="1"/>
          <p:nvPr/>
        </p:nvSpPr>
        <p:spPr>
          <a:xfrm>
            <a:off x="-66040000" y="-41231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322625"/>
      </p:ext>
    </p:extLst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D713E4E-31A0-2304-7E29-DFDB5D6518F2}"/>
              </a:ext>
            </a:extLst>
          </p:cNvPr>
          <p:cNvSpPr/>
          <p:nvPr/>
        </p:nvSpPr>
        <p:spPr>
          <a:xfrm>
            <a:off x="1049143" y="360146"/>
            <a:ext cx="1508724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方法介绍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A28314-66BD-B6A0-0E42-5D40E4035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12" y="870134"/>
            <a:ext cx="10508974" cy="54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35346"/>
      </p:ext>
    </p:extLst>
  </p:cSld>
  <p:clrMapOvr>
    <a:masterClrMapping/>
  </p:clrMapOvr>
  <p:transition spd="med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D713E4E-31A0-2304-7E29-DFDB5D6518F2}"/>
              </a:ext>
            </a:extLst>
          </p:cNvPr>
          <p:cNvSpPr/>
          <p:nvPr/>
        </p:nvSpPr>
        <p:spPr>
          <a:xfrm>
            <a:off x="1049143" y="360146"/>
            <a:ext cx="1508724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方法介绍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D3B6C-DDE0-BE48-B714-804E5CD96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69" y="1593197"/>
            <a:ext cx="8633861" cy="4470817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06369F7-FC76-AE72-46A8-54154E3E3D21}"/>
              </a:ext>
            </a:extLst>
          </p:cNvPr>
          <p:cNvCxnSpPr/>
          <p:nvPr/>
        </p:nvCxnSpPr>
        <p:spPr>
          <a:xfrm flipH="1" flipV="1">
            <a:off x="1906265" y="1318072"/>
            <a:ext cx="317634" cy="225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8B9D81-5A73-2AAB-4906-766A273CE764}"/>
              </a:ext>
            </a:extLst>
          </p:cNvPr>
          <p:cNvCxnSpPr>
            <a:cxnSpLocks/>
          </p:cNvCxnSpPr>
          <p:nvPr/>
        </p:nvCxnSpPr>
        <p:spPr>
          <a:xfrm flipH="1">
            <a:off x="1473129" y="1318072"/>
            <a:ext cx="433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8">
            <a:extLst>
              <a:ext uri="{FF2B5EF4-FFF2-40B4-BE49-F238E27FC236}">
                <a16:creationId xmlns:a16="http://schemas.microsoft.com/office/drawing/2014/main" id="{14424DD8-230F-9285-3463-2062CAB61B94}"/>
              </a:ext>
            </a:extLst>
          </p:cNvPr>
          <p:cNvSpPr txBox="1"/>
          <p:nvPr/>
        </p:nvSpPr>
        <p:spPr>
          <a:xfrm>
            <a:off x="828923" y="1162941"/>
            <a:ext cx="781949" cy="244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原始网格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F6ADE32-DBCE-9FD6-2A1F-1F904E8E8F88}"/>
              </a:ext>
            </a:extLst>
          </p:cNvPr>
          <p:cNvCxnSpPr>
            <a:cxnSpLocks/>
          </p:cNvCxnSpPr>
          <p:nvPr/>
        </p:nvCxnSpPr>
        <p:spPr>
          <a:xfrm flipV="1">
            <a:off x="9976765" y="1247180"/>
            <a:ext cx="308970" cy="21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F3AE1A0-49AA-E9A3-0622-109460EBF8C4}"/>
              </a:ext>
            </a:extLst>
          </p:cNvPr>
          <p:cNvCxnSpPr>
            <a:cxnSpLocks/>
          </p:cNvCxnSpPr>
          <p:nvPr/>
        </p:nvCxnSpPr>
        <p:spPr>
          <a:xfrm flipH="1">
            <a:off x="10285735" y="1247180"/>
            <a:ext cx="433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8">
            <a:extLst>
              <a:ext uri="{FF2B5EF4-FFF2-40B4-BE49-F238E27FC236}">
                <a16:creationId xmlns:a16="http://schemas.microsoft.com/office/drawing/2014/main" id="{2B8CF5C0-DD96-1300-241F-6DA9CC34689C}"/>
              </a:ext>
            </a:extLst>
          </p:cNvPr>
          <p:cNvSpPr txBox="1"/>
          <p:nvPr/>
        </p:nvSpPr>
        <p:spPr>
          <a:xfrm>
            <a:off x="10803180" y="1133406"/>
            <a:ext cx="7819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压缩后还原的网格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E8A3FE-8C1B-CA6D-C0A2-2D610ED48887}"/>
              </a:ext>
            </a:extLst>
          </p:cNvPr>
          <p:cNvSpPr/>
          <p:nvPr/>
        </p:nvSpPr>
        <p:spPr>
          <a:xfrm>
            <a:off x="4335764" y="2223436"/>
            <a:ext cx="1760236" cy="4716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436F62A-1575-2E9A-0A1B-DDBBC434B9E9}"/>
              </a:ext>
            </a:extLst>
          </p:cNvPr>
          <p:cNvSpPr/>
          <p:nvPr/>
        </p:nvSpPr>
        <p:spPr>
          <a:xfrm>
            <a:off x="4335763" y="2823723"/>
            <a:ext cx="1760236" cy="2852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AB1AEFA-B7EA-C06B-84BE-DCA0009F58B0}"/>
              </a:ext>
            </a:extLst>
          </p:cNvPr>
          <p:cNvSpPr/>
          <p:nvPr/>
        </p:nvSpPr>
        <p:spPr>
          <a:xfrm>
            <a:off x="4335763" y="3108961"/>
            <a:ext cx="1760236" cy="4716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31451F-B609-C21A-F412-1CEF9BCB5C3A}"/>
              </a:ext>
            </a:extLst>
          </p:cNvPr>
          <p:cNvSpPr/>
          <p:nvPr/>
        </p:nvSpPr>
        <p:spPr>
          <a:xfrm>
            <a:off x="4335671" y="3580112"/>
            <a:ext cx="1760236" cy="34548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8">
            <a:extLst>
              <a:ext uri="{FF2B5EF4-FFF2-40B4-BE49-F238E27FC236}">
                <a16:creationId xmlns:a16="http://schemas.microsoft.com/office/drawing/2014/main" id="{BE53087E-FEFC-D3FA-515C-80535AFDE743}"/>
              </a:ext>
            </a:extLst>
          </p:cNvPr>
          <p:cNvSpPr txBox="1"/>
          <p:nvPr/>
        </p:nvSpPr>
        <p:spPr>
          <a:xfrm>
            <a:off x="3955061" y="2274589"/>
            <a:ext cx="3267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/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控制</a:t>
            </a:r>
            <a:endParaRPr lang="en-US" altLang="zh-CN" sz="1200" dirty="0">
              <a:solidFill>
                <a:srgbClr val="FF0000"/>
              </a:solidFill>
              <a:cs typeface="+mn-ea"/>
              <a:sym typeface="+mn-lt"/>
            </a:endParaRPr>
          </a:p>
          <a:p>
            <a:pPr defTabSz="1219170"/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面板</a:t>
            </a:r>
            <a:endParaRPr lang="en-US" altLang="zh-CN" sz="12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4" name="TextBox 38">
            <a:extLst>
              <a:ext uri="{FF2B5EF4-FFF2-40B4-BE49-F238E27FC236}">
                <a16:creationId xmlns:a16="http://schemas.microsoft.com/office/drawing/2014/main" id="{97BD7ECC-4A97-4AAA-569E-6A5F9FB78192}"/>
              </a:ext>
            </a:extLst>
          </p:cNvPr>
          <p:cNvSpPr txBox="1"/>
          <p:nvPr/>
        </p:nvSpPr>
        <p:spPr>
          <a:xfrm>
            <a:off x="3706602" y="2872081"/>
            <a:ext cx="621817" cy="1885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/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网格信息</a:t>
            </a:r>
            <a:endParaRPr lang="en-US" altLang="zh-CN" sz="12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5" name="TextBox 38">
            <a:extLst>
              <a:ext uri="{FF2B5EF4-FFF2-40B4-BE49-F238E27FC236}">
                <a16:creationId xmlns:a16="http://schemas.microsoft.com/office/drawing/2014/main" id="{12CB1A88-831C-E944-955A-12C5A87406BF}"/>
              </a:ext>
            </a:extLst>
          </p:cNvPr>
          <p:cNvSpPr txBox="1"/>
          <p:nvPr/>
        </p:nvSpPr>
        <p:spPr>
          <a:xfrm>
            <a:off x="3531563" y="3146504"/>
            <a:ext cx="782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/>
            <a:r>
              <a:rPr lang="en-US" altLang="zh-CN" sz="1200" dirty="0">
                <a:solidFill>
                  <a:srgbClr val="FF0000"/>
                </a:solidFill>
                <a:cs typeface="+mn-ea"/>
                <a:sym typeface="+mn-lt"/>
              </a:rPr>
              <a:t>patch</a:t>
            </a:r>
          </a:p>
          <a:p>
            <a:pPr algn="r" defTabSz="1219170"/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信息</a:t>
            </a:r>
            <a:endParaRPr lang="en-US" altLang="zh-CN" sz="12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6" name="TextBox 38">
            <a:extLst>
              <a:ext uri="{FF2B5EF4-FFF2-40B4-BE49-F238E27FC236}">
                <a16:creationId xmlns:a16="http://schemas.microsoft.com/office/drawing/2014/main" id="{F3A80E2D-3DCA-0FA9-DC1D-C451B974BFB6}"/>
              </a:ext>
            </a:extLst>
          </p:cNvPr>
          <p:cNvSpPr txBox="1"/>
          <p:nvPr/>
        </p:nvSpPr>
        <p:spPr>
          <a:xfrm>
            <a:off x="4747961" y="3985516"/>
            <a:ext cx="9747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/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点选面片信息</a:t>
            </a:r>
            <a:endParaRPr lang="en-US" altLang="zh-CN" sz="12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7" name="TextBox 38">
            <a:extLst>
              <a:ext uri="{FF2B5EF4-FFF2-40B4-BE49-F238E27FC236}">
                <a16:creationId xmlns:a16="http://schemas.microsoft.com/office/drawing/2014/main" id="{3C3F9B20-1617-7151-A289-B092D444D11D}"/>
              </a:ext>
            </a:extLst>
          </p:cNvPr>
          <p:cNvSpPr txBox="1"/>
          <p:nvPr/>
        </p:nvSpPr>
        <p:spPr>
          <a:xfrm>
            <a:off x="5100062" y="910319"/>
            <a:ext cx="2011176" cy="6133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多线程，但视角同步</a:t>
            </a: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便于调试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4B60593-F800-42E8-4E75-4CF3A0D36492}"/>
              </a:ext>
            </a:extLst>
          </p:cNvPr>
          <p:cNvCxnSpPr/>
          <p:nvPr/>
        </p:nvCxnSpPr>
        <p:spPr>
          <a:xfrm flipH="1">
            <a:off x="1473129" y="4170182"/>
            <a:ext cx="1414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8">
            <a:extLst>
              <a:ext uri="{FF2B5EF4-FFF2-40B4-BE49-F238E27FC236}">
                <a16:creationId xmlns:a16="http://schemas.microsoft.com/office/drawing/2014/main" id="{479B5384-1BE9-D2ED-1841-4F97D824195F}"/>
              </a:ext>
            </a:extLst>
          </p:cNvPr>
          <p:cNvSpPr txBox="1"/>
          <p:nvPr/>
        </p:nvSpPr>
        <p:spPr>
          <a:xfrm>
            <a:off x="537002" y="3748553"/>
            <a:ext cx="94367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若点选的三角形的三个顶点全在同一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内，则高亮此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内所有三角形。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22565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D713E4E-31A0-2304-7E29-DFDB5D6518F2}"/>
              </a:ext>
            </a:extLst>
          </p:cNvPr>
          <p:cNvSpPr/>
          <p:nvPr/>
        </p:nvSpPr>
        <p:spPr>
          <a:xfrm>
            <a:off x="1049143" y="360146"/>
            <a:ext cx="1508724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方法介绍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38">
                <a:extLst>
                  <a:ext uri="{FF2B5EF4-FFF2-40B4-BE49-F238E27FC236}">
                    <a16:creationId xmlns:a16="http://schemas.microsoft.com/office/drawing/2014/main" id="{06C02659-67BC-38D4-3E24-4B37F49EB728}"/>
                  </a:ext>
                </a:extLst>
              </p:cNvPr>
              <p:cNvSpPr txBox="1"/>
              <p:nvPr/>
            </p:nvSpPr>
            <p:spPr>
              <a:xfrm>
                <a:off x="1427156" y="1618161"/>
                <a:ext cx="3042332" cy="2545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压缩效果</a:t>
                </a:r>
                <a:endPara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参数：</a:t>
                </a:r>
                <a:endPara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  <a:p>
                <a:pPr defTabSz="121917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𝑎𝑡𝑜𝑚𝑠</m:t>
                    </m:r>
                  </m:oMath>
                </a14:m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: 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默认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(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即非零奇异值数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)</a:t>
                </a:r>
              </a:p>
              <a:p>
                <a:pPr defTabSz="121917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𝑏𝑖𝑛𝑠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: 10</a:t>
                </a:r>
              </a:p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最大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patch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规模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: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22</a:t>
                </a:r>
              </a:p>
              <a:p>
                <a:pPr defTabSz="121917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顶点与种子点法线最大夹角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: 90°</a:t>
                </a:r>
              </a:p>
            </p:txBody>
          </p:sp>
        </mc:Choice>
        <mc:Fallback xmlns="">
          <p:sp>
            <p:nvSpPr>
              <p:cNvPr id="2" name="TextBox 38">
                <a:extLst>
                  <a:ext uri="{FF2B5EF4-FFF2-40B4-BE49-F238E27FC236}">
                    <a16:creationId xmlns:a16="http://schemas.microsoft.com/office/drawing/2014/main" id="{06C02659-67BC-38D4-3E24-4B37F49EB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156" y="1618161"/>
                <a:ext cx="3042332" cy="2545505"/>
              </a:xfrm>
              <a:prstGeom prst="rect">
                <a:avLst/>
              </a:prstGeom>
              <a:blipFill>
                <a:blip r:embed="rId3"/>
                <a:stretch>
                  <a:fillRect l="-4008" b="-4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C025A52-F476-A731-3CE2-9A8B29BA7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75" y="2793182"/>
            <a:ext cx="5779169" cy="7888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26D821-7E1C-4B8B-B23E-E71C3586CF7B}"/>
              </a:ext>
            </a:extLst>
          </p:cNvPr>
          <p:cNvSpPr txBox="1"/>
          <p:nvPr/>
        </p:nvSpPr>
        <p:spPr>
          <a:xfrm>
            <a:off x="1309474" y="4885924"/>
            <a:ext cx="9455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公平起见，原网格数据中去掉了目前未进行压缩的数据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如顶点法线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)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，且把四边形面转换成了三角形面。不考虑数值误差，在两个文件所包含的信息完全相同的情况下，压缩后的文件尺寸是压缩前的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95.65%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。视觉效果如前两页所示。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717884"/>
      </p:ext>
    </p:extLst>
  </p:cSld>
  <p:clrMapOvr>
    <a:masterClrMapping/>
  </p:clrMapOvr>
  <p:transition spd="med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D713E4E-31A0-2304-7E29-DFDB5D6518F2}"/>
              </a:ext>
            </a:extLst>
          </p:cNvPr>
          <p:cNvSpPr/>
          <p:nvPr/>
        </p:nvSpPr>
        <p:spPr>
          <a:xfrm>
            <a:off x="1049143" y="360146"/>
            <a:ext cx="1508724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方法介绍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951EDA-0019-4C87-92A8-52F48E6A8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4" y="2030374"/>
            <a:ext cx="8186536" cy="4231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A738EE-CE31-4880-884E-80261ABC7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84" y="870989"/>
            <a:ext cx="2429268" cy="15864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E04E66-07BD-42B8-A4A4-8FB6F4E05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570" y="2671462"/>
            <a:ext cx="2133452" cy="2001856"/>
          </a:xfrm>
          <a:prstGeom prst="rect">
            <a:avLst/>
          </a:prstGeom>
        </p:spPr>
      </p:pic>
      <p:sp>
        <p:nvSpPr>
          <p:cNvPr id="19" name="TextBox 38">
            <a:extLst>
              <a:ext uri="{FF2B5EF4-FFF2-40B4-BE49-F238E27FC236}">
                <a16:creationId xmlns:a16="http://schemas.microsoft.com/office/drawing/2014/main" id="{DFAFC523-71A3-4948-8CE5-D2B24FE9BAEC}"/>
              </a:ext>
            </a:extLst>
          </p:cNvPr>
          <p:cNvSpPr txBox="1"/>
          <p:nvPr/>
        </p:nvSpPr>
        <p:spPr>
          <a:xfrm>
            <a:off x="793944" y="1166307"/>
            <a:ext cx="2011176" cy="366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细节还原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3100483"/>
      </p:ext>
    </p:extLst>
  </p:cSld>
  <p:clrMapOvr>
    <a:masterClrMapping/>
  </p:clrMapOvr>
  <p:transition spd="med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D2D9E71A-CA2A-14BA-BE16-C822AFD4824A}"/>
              </a:ext>
            </a:extLst>
          </p:cNvPr>
          <p:cNvSpPr txBox="1"/>
          <p:nvPr/>
        </p:nvSpPr>
        <p:spPr>
          <a:xfrm>
            <a:off x="1154276" y="660909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zh-CN" altLang="en-US" sz="4800" b="1" dirty="0">
                <a:solidFill>
                  <a:srgbClr val="0E3B43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  <a:sym typeface="+mn-lt"/>
              </a:rPr>
              <a:t>目 录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A7CAA8E-F8D9-3D10-9DDA-8ED4738901DB}"/>
              </a:ext>
            </a:extLst>
          </p:cNvPr>
          <p:cNvSpPr txBox="1"/>
          <p:nvPr/>
        </p:nvSpPr>
        <p:spPr>
          <a:xfrm>
            <a:off x="1164849" y="1258933"/>
            <a:ext cx="304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CFDBD4"/>
                </a:solidFill>
                <a:latin typeface="Bahnschrift SemiBold SemiConden" panose="020B0502040204020203" pitchFamily="34" charset="0"/>
              </a:rPr>
              <a:t>CONTENTS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C48E16-79AD-EE65-6E31-BC38CE859230}"/>
              </a:ext>
            </a:extLst>
          </p:cNvPr>
          <p:cNvGrpSpPr/>
          <p:nvPr/>
        </p:nvGrpSpPr>
        <p:grpSpPr>
          <a:xfrm>
            <a:off x="1326909" y="2573463"/>
            <a:ext cx="9547168" cy="2194608"/>
            <a:chOff x="1991693" y="2619106"/>
            <a:chExt cx="8217599" cy="188898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1FB7ED6-7919-E840-111A-4C9E6233718B}"/>
                </a:ext>
              </a:extLst>
            </p:cNvPr>
            <p:cNvGrpSpPr/>
            <p:nvPr/>
          </p:nvGrpSpPr>
          <p:grpSpPr>
            <a:xfrm>
              <a:off x="1991693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23" name="图形 4">
                <a:extLst>
                  <a:ext uri="{FF2B5EF4-FFF2-40B4-BE49-F238E27FC236}">
                    <a16:creationId xmlns:a16="http://schemas.microsoft.com/office/drawing/2014/main" id="{147879FF-1A25-6CC0-496C-1D84DBC8611B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9D3360A4-1652-8EAC-54EF-E561E2F12007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7" name="图形 4">
                  <a:extLst>
                    <a:ext uri="{FF2B5EF4-FFF2-40B4-BE49-F238E27FC236}">
                      <a16:creationId xmlns:a16="http://schemas.microsoft.com/office/drawing/2014/main" id="{9D4C7566-C00E-52AA-F9CE-B26323BC5667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3CC99E63-23CD-8EB7-D854-B7745C826FE2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任意多边形: 形状 28">
                    <a:extLst>
                      <a:ext uri="{FF2B5EF4-FFF2-40B4-BE49-F238E27FC236}">
                        <a16:creationId xmlns:a16="http://schemas.microsoft.com/office/drawing/2014/main" id="{719D668C-90B7-64C7-D9CD-339AE7E5C855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C5DE02A-8A62-1F59-9D14-8EF721027983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01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72C4F53-7065-648E-01FA-274242B54DFE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研究背景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AA8AD02-EC2F-9129-B2B0-A55C7DD8588C}"/>
                </a:ext>
              </a:extLst>
            </p:cNvPr>
            <p:cNvGrpSpPr/>
            <p:nvPr/>
          </p:nvGrpSpPr>
          <p:grpSpPr>
            <a:xfrm>
              <a:off x="4099657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31" name="图形 4">
                <a:extLst>
                  <a:ext uri="{FF2B5EF4-FFF2-40B4-BE49-F238E27FC236}">
                    <a16:creationId xmlns:a16="http://schemas.microsoft.com/office/drawing/2014/main" id="{598B1DCB-FF12-E41A-A296-D6B259EFAB6C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ECD7B705-BC25-43A7-88D5-441A0A0BC378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图形 4">
                  <a:extLst>
                    <a:ext uri="{FF2B5EF4-FFF2-40B4-BE49-F238E27FC236}">
                      <a16:creationId xmlns:a16="http://schemas.microsoft.com/office/drawing/2014/main" id="{FF2A0277-3D31-5EA2-0867-322C73CA44B7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BFA94906-74C8-4E7C-58A6-52D223FD4922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B4145388-186B-41DB-DBB7-F23187D35071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6AD3A42-08D6-6D33-D63D-CC094C136308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02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9210296-2016-2001-8D4F-6635D4C4EF31}"/>
                  </a:ext>
                </a:extLst>
              </p:cNvPr>
              <p:cNvSpPr/>
              <p:nvPr/>
            </p:nvSpPr>
            <p:spPr>
              <a:xfrm>
                <a:off x="2456887" y="3528739"/>
                <a:ext cx="1079397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方法介绍</a:t>
                </a:r>
                <a:endParaRPr lang="en-GB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E466E608-F506-379F-1994-8631E22EE9A3}"/>
                </a:ext>
              </a:extLst>
            </p:cNvPr>
            <p:cNvGrpSpPr/>
            <p:nvPr/>
          </p:nvGrpSpPr>
          <p:grpSpPr>
            <a:xfrm>
              <a:off x="6207621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39" name="图形 4">
                <a:extLst>
                  <a:ext uri="{FF2B5EF4-FFF2-40B4-BE49-F238E27FC236}">
                    <a16:creationId xmlns:a16="http://schemas.microsoft.com/office/drawing/2014/main" id="{A5E87D2B-2C97-A081-33B0-1C5856024029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A8155B7B-56FB-9B76-3909-A888883BE86D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3" name="图形 4">
                  <a:extLst>
                    <a:ext uri="{FF2B5EF4-FFF2-40B4-BE49-F238E27FC236}">
                      <a16:creationId xmlns:a16="http://schemas.microsoft.com/office/drawing/2014/main" id="{02123377-C307-16EF-B0DD-90E077236896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7BC0E629-ABED-03CC-9A96-1D2CAA5243C8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B96B6E44-BBCD-CD16-C140-005352084952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AC895E5-4BDC-25E6-CFF8-992E9261EEB2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03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1C5BC42-2B3C-3148-0E38-F4AF19C3E5BB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结果展示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AE27FB-F659-6E8E-006F-27774CEF5AEA}"/>
                </a:ext>
              </a:extLst>
            </p:cNvPr>
            <p:cNvGrpSpPr/>
            <p:nvPr/>
          </p:nvGrpSpPr>
          <p:grpSpPr>
            <a:xfrm>
              <a:off x="8315585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47" name="图形 4">
                <a:extLst>
                  <a:ext uri="{FF2B5EF4-FFF2-40B4-BE49-F238E27FC236}">
                    <a16:creationId xmlns:a16="http://schemas.microsoft.com/office/drawing/2014/main" id="{BE62446D-E49A-A271-0EF0-65E726EA7DC8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50" name="任意多边形: 形状 49">
                  <a:extLst>
                    <a:ext uri="{FF2B5EF4-FFF2-40B4-BE49-F238E27FC236}">
                      <a16:creationId xmlns:a16="http://schemas.microsoft.com/office/drawing/2014/main" id="{CF904A59-1031-3D07-772A-409FC18F072D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1" name="图形 4">
                  <a:extLst>
                    <a:ext uri="{FF2B5EF4-FFF2-40B4-BE49-F238E27FC236}">
                      <a16:creationId xmlns:a16="http://schemas.microsoft.com/office/drawing/2014/main" id="{5086220E-9B95-2205-6317-BB69244ED141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52" name="任意多边形: 形状 51">
                    <a:extLst>
                      <a:ext uri="{FF2B5EF4-FFF2-40B4-BE49-F238E27FC236}">
                        <a16:creationId xmlns:a16="http://schemas.microsoft.com/office/drawing/2014/main" id="{204F8CAA-7297-C485-116C-A106A82A0E6B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rgbClr val="357266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任意多边形: 形状 52">
                    <a:extLst>
                      <a:ext uri="{FF2B5EF4-FFF2-40B4-BE49-F238E27FC236}">
                        <a16:creationId xmlns:a16="http://schemas.microsoft.com/office/drawing/2014/main" id="{B1E3752A-C964-3D02-7956-929F6965DE42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552276-630B-73B9-37CE-52DBB7ACD039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04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D2DF3FA-FBDB-7410-E76D-D28E22DE30AC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总结</a:t>
                </a:r>
                <a:endParaRPr lang="en-GB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B9903E9F-8C7C-3A77-7958-2D5AF497178B}"/>
              </a:ext>
            </a:extLst>
          </p:cNvPr>
          <p:cNvSpPr txBox="1"/>
          <p:nvPr/>
        </p:nvSpPr>
        <p:spPr>
          <a:xfrm>
            <a:off x="-66040000" y="-41231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4179"/>
      </p:ext>
    </p:extLst>
  </p:cSld>
  <p:clrMapOvr>
    <a:masterClrMapping/>
  </p:clrMapOvr>
  <p:transition spd="med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方法介绍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8" name="圆角矩形 26">
            <a:extLst>
              <a:ext uri="{FF2B5EF4-FFF2-40B4-BE49-F238E27FC236}">
                <a16:creationId xmlns:a16="http://schemas.microsoft.com/office/drawing/2014/main" id="{109E301F-0809-D9BB-92E0-90610394F7C6}"/>
              </a:ext>
            </a:extLst>
          </p:cNvPr>
          <p:cNvSpPr/>
          <p:nvPr/>
        </p:nvSpPr>
        <p:spPr>
          <a:xfrm>
            <a:off x="1373051" y="1664216"/>
            <a:ext cx="9794240" cy="3889561"/>
          </a:xfrm>
          <a:prstGeom prst="roundRect">
            <a:avLst>
              <a:gd name="adj" fmla="val 0"/>
            </a:avLst>
          </a:prstGeom>
          <a:noFill/>
          <a:ln w="3175">
            <a:solidFill>
              <a:srgbClr val="A3B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E0623C24-3F44-3782-D3C8-7011D9699CBB}"/>
              </a:ext>
            </a:extLst>
          </p:cNvPr>
          <p:cNvSpPr txBox="1"/>
          <p:nvPr/>
        </p:nvSpPr>
        <p:spPr>
          <a:xfrm>
            <a:off x="1769671" y="1988841"/>
            <a:ext cx="9001000" cy="3280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受限于实习时间，本课题还有一些不完善之处。如果未来有机会继续推进研究，可以考虑在以下方面进行改进：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将编码后的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code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矩阵转化为稀疏表示，从而进一步压缩数据。还可以考虑把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SVD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替换为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K-SVD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，进一步增加编码稀疏性。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量化压缩误差。尽管在实习前期调研了很多误差量化方法，但最后受限于时间没来得及实现代码，只能肉眼观测。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寻找更优的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划分方法。在实验的过程中，我发现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的划分策略对结果还原度的影响非常大，因此对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的连通性、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内顶点法线方向的一致性做了约束。未来如果能设计更有意义的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划分方法，有助于进一步减小压缩误差。</a:t>
            </a:r>
          </a:p>
        </p:txBody>
      </p:sp>
      <p:sp>
        <p:nvSpPr>
          <p:cNvPr id="60" name="矩形 93">
            <a:extLst>
              <a:ext uri="{FF2B5EF4-FFF2-40B4-BE49-F238E27FC236}">
                <a16:creationId xmlns:a16="http://schemas.microsoft.com/office/drawing/2014/main" id="{6B4C2D55-7D01-CE3D-A45A-901A5D698FEB}"/>
              </a:ext>
            </a:extLst>
          </p:cNvPr>
          <p:cNvSpPr/>
          <p:nvPr/>
        </p:nvSpPr>
        <p:spPr>
          <a:xfrm>
            <a:off x="1322827" y="1604797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357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3" name="矩形 93">
            <a:extLst>
              <a:ext uri="{FF2B5EF4-FFF2-40B4-BE49-F238E27FC236}">
                <a16:creationId xmlns:a16="http://schemas.microsoft.com/office/drawing/2014/main" id="{22EDCDB0-5B13-23BA-C6DC-7CC0D9528406}"/>
              </a:ext>
            </a:extLst>
          </p:cNvPr>
          <p:cNvSpPr/>
          <p:nvPr/>
        </p:nvSpPr>
        <p:spPr>
          <a:xfrm rot="10800000">
            <a:off x="10836132" y="5231069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357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4F8A4DD-F1DC-D6EB-4B40-6BF8FD4E62EE}"/>
              </a:ext>
            </a:extLst>
          </p:cNvPr>
          <p:cNvSpPr/>
          <p:nvPr/>
        </p:nvSpPr>
        <p:spPr>
          <a:xfrm>
            <a:off x="1049143" y="360146"/>
            <a:ext cx="1508724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735546008"/>
      </p:ext>
    </p:extLst>
  </p:cSld>
  <p:clrMapOvr>
    <a:masterClrMapping/>
  </p:clrMapOvr>
  <p:transition spd="med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F966D3CA-E355-ABAA-1234-7ACD82383C20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FB2BC715-4B24-DE55-87CE-3D5E5C6A08BF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21AD8926-7E6C-2529-24DC-6B8860670647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430B39EE-7545-44BC-2882-4A454D346199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602F635A-1F03-EBC5-C572-2A63896986D0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2EC5A697-FB4C-6BC8-5CFF-F3291BA7389D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301" name="TextBox 7">
            <a:extLst>
              <a:ext uri="{FF2B5EF4-FFF2-40B4-BE49-F238E27FC236}">
                <a16:creationId xmlns:a16="http://schemas.microsoft.com/office/drawing/2014/main" id="{99097A75-77D7-8BAF-C27C-E20DBB347C41}"/>
              </a:ext>
            </a:extLst>
          </p:cNvPr>
          <p:cNvSpPr txBox="1"/>
          <p:nvPr/>
        </p:nvSpPr>
        <p:spPr>
          <a:xfrm>
            <a:off x="5155588" y="1950238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zh-CN" altLang="en-US" sz="6600" b="1" dirty="0">
                <a:solidFill>
                  <a:srgbClr val="0E3B43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  <a:sym typeface="+mn-lt"/>
              </a:rPr>
              <a:t>谢谢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301496F-9C60-3792-671D-A13072B45854}"/>
              </a:ext>
            </a:extLst>
          </p:cNvPr>
          <p:cNvGrpSpPr/>
          <p:nvPr/>
        </p:nvGrpSpPr>
        <p:grpSpPr>
          <a:xfrm>
            <a:off x="3239475" y="3465796"/>
            <a:ext cx="5723161" cy="437433"/>
            <a:chOff x="2166705" y="3299282"/>
            <a:chExt cx="5723161" cy="437433"/>
          </a:xfrm>
        </p:grpSpPr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68AA796E-F72D-5C0F-B2AB-FD2D5C153955}"/>
                </a:ext>
              </a:extLst>
            </p:cNvPr>
            <p:cNvSpPr/>
            <p:nvPr/>
          </p:nvSpPr>
          <p:spPr>
            <a:xfrm>
              <a:off x="2166705" y="3299282"/>
              <a:ext cx="5723161" cy="437433"/>
            </a:xfrm>
            <a:custGeom>
              <a:avLst/>
              <a:gdLst>
                <a:gd name="connsiteX0" fmla="*/ 0 w 5723161"/>
                <a:gd name="connsiteY0" fmla="*/ 0 h 437433"/>
                <a:gd name="connsiteX1" fmla="*/ 970239 w 5723161"/>
                <a:gd name="connsiteY1" fmla="*/ 0 h 437433"/>
                <a:gd name="connsiteX2" fmla="*/ 1842205 w 5723161"/>
                <a:gd name="connsiteY2" fmla="*/ 0 h 437433"/>
                <a:gd name="connsiteX3" fmla="*/ 1940478 w 5723161"/>
                <a:gd name="connsiteY3" fmla="*/ 0 h 437433"/>
                <a:gd name="connsiteX4" fmla="*/ 2812444 w 5723161"/>
                <a:gd name="connsiteY4" fmla="*/ 0 h 437433"/>
                <a:gd name="connsiteX5" fmla="*/ 2910717 w 5723161"/>
                <a:gd name="connsiteY5" fmla="*/ 0 h 437433"/>
                <a:gd name="connsiteX6" fmla="*/ 3782683 w 5723161"/>
                <a:gd name="connsiteY6" fmla="*/ 0 h 437433"/>
                <a:gd name="connsiteX7" fmla="*/ 3880956 w 5723161"/>
                <a:gd name="connsiteY7" fmla="*/ 0 h 437433"/>
                <a:gd name="connsiteX8" fmla="*/ 4752922 w 5723161"/>
                <a:gd name="connsiteY8" fmla="*/ 0 h 437433"/>
                <a:gd name="connsiteX9" fmla="*/ 5723161 w 5723161"/>
                <a:gd name="connsiteY9" fmla="*/ 0 h 437433"/>
                <a:gd name="connsiteX10" fmla="*/ 5723161 w 5723161"/>
                <a:gd name="connsiteY10" fmla="*/ 226583 h 437433"/>
                <a:gd name="connsiteX11" fmla="*/ 5544437 w 5723161"/>
                <a:gd name="connsiteY11" fmla="*/ 437433 h 437433"/>
                <a:gd name="connsiteX12" fmla="*/ 4574198 w 5723161"/>
                <a:gd name="connsiteY12" fmla="*/ 437433 h 437433"/>
                <a:gd name="connsiteX13" fmla="*/ 3880956 w 5723161"/>
                <a:gd name="connsiteY13" fmla="*/ 437433 h 437433"/>
                <a:gd name="connsiteX14" fmla="*/ 3603959 w 5723161"/>
                <a:gd name="connsiteY14" fmla="*/ 437433 h 437433"/>
                <a:gd name="connsiteX15" fmla="*/ 2910717 w 5723161"/>
                <a:gd name="connsiteY15" fmla="*/ 437433 h 437433"/>
                <a:gd name="connsiteX16" fmla="*/ 2633720 w 5723161"/>
                <a:gd name="connsiteY16" fmla="*/ 437433 h 437433"/>
                <a:gd name="connsiteX17" fmla="*/ 1940478 w 5723161"/>
                <a:gd name="connsiteY17" fmla="*/ 437433 h 437433"/>
                <a:gd name="connsiteX18" fmla="*/ 1663481 w 5723161"/>
                <a:gd name="connsiteY18" fmla="*/ 437433 h 437433"/>
                <a:gd name="connsiteX19" fmla="*/ 970239 w 5723161"/>
                <a:gd name="connsiteY19" fmla="*/ 437433 h 437433"/>
                <a:gd name="connsiteX20" fmla="*/ 0 w 5723161"/>
                <a:gd name="connsiteY20" fmla="*/ 437433 h 43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3161" h="437433">
                  <a:moveTo>
                    <a:pt x="0" y="0"/>
                  </a:moveTo>
                  <a:lnTo>
                    <a:pt x="970239" y="0"/>
                  </a:lnTo>
                  <a:lnTo>
                    <a:pt x="1842205" y="0"/>
                  </a:lnTo>
                  <a:lnTo>
                    <a:pt x="1940478" y="0"/>
                  </a:lnTo>
                  <a:lnTo>
                    <a:pt x="2812444" y="0"/>
                  </a:lnTo>
                  <a:lnTo>
                    <a:pt x="2910717" y="0"/>
                  </a:lnTo>
                  <a:lnTo>
                    <a:pt x="3782683" y="0"/>
                  </a:lnTo>
                  <a:lnTo>
                    <a:pt x="3880956" y="0"/>
                  </a:lnTo>
                  <a:lnTo>
                    <a:pt x="4752922" y="0"/>
                  </a:lnTo>
                  <a:lnTo>
                    <a:pt x="5723161" y="0"/>
                  </a:lnTo>
                  <a:lnTo>
                    <a:pt x="5723161" y="226583"/>
                  </a:lnTo>
                  <a:lnTo>
                    <a:pt x="5544437" y="437433"/>
                  </a:lnTo>
                  <a:lnTo>
                    <a:pt x="4574198" y="437433"/>
                  </a:lnTo>
                  <a:lnTo>
                    <a:pt x="3880956" y="437433"/>
                  </a:lnTo>
                  <a:lnTo>
                    <a:pt x="3603959" y="437433"/>
                  </a:lnTo>
                  <a:lnTo>
                    <a:pt x="2910717" y="437433"/>
                  </a:lnTo>
                  <a:lnTo>
                    <a:pt x="2633720" y="437433"/>
                  </a:lnTo>
                  <a:lnTo>
                    <a:pt x="1940478" y="437433"/>
                  </a:lnTo>
                  <a:lnTo>
                    <a:pt x="1663481" y="437433"/>
                  </a:lnTo>
                  <a:lnTo>
                    <a:pt x="970239" y="437433"/>
                  </a:lnTo>
                  <a:lnTo>
                    <a:pt x="0" y="437433"/>
                  </a:lnTo>
                  <a:close/>
                </a:path>
              </a:pathLst>
            </a:custGeom>
            <a:solidFill>
              <a:srgbClr val="357266"/>
            </a:solidFill>
            <a:ln w="571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A03247F8-2C6D-DD34-67BD-5DB9DE9EEA5D}"/>
                </a:ext>
              </a:extLst>
            </p:cNvPr>
            <p:cNvSpPr/>
            <p:nvPr/>
          </p:nvSpPr>
          <p:spPr>
            <a:xfrm>
              <a:off x="7686694" y="3527338"/>
              <a:ext cx="203172" cy="209377"/>
            </a:xfrm>
            <a:custGeom>
              <a:avLst/>
              <a:gdLst>
                <a:gd name="connsiteX0" fmla="*/ 104813 w 104812"/>
                <a:gd name="connsiteY0" fmla="*/ 0 h 108013"/>
                <a:gd name="connsiteX1" fmla="*/ 0 w 104812"/>
                <a:gd name="connsiteY1" fmla="*/ 13722 h 108013"/>
                <a:gd name="connsiteX2" fmla="*/ 11841 w 104812"/>
                <a:gd name="connsiteY2" fmla="*/ 108013 h 10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12" h="108013">
                  <a:moveTo>
                    <a:pt x="104813" y="0"/>
                  </a:moveTo>
                  <a:lnTo>
                    <a:pt x="0" y="13722"/>
                  </a:lnTo>
                  <a:lnTo>
                    <a:pt x="11841" y="108013"/>
                  </a:lnTo>
                  <a:close/>
                </a:path>
              </a:pathLst>
            </a:custGeom>
            <a:solidFill>
              <a:srgbClr val="CFDBD4"/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2010643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D2D9E71A-CA2A-14BA-BE16-C822AFD4824A}"/>
              </a:ext>
            </a:extLst>
          </p:cNvPr>
          <p:cNvSpPr txBox="1"/>
          <p:nvPr/>
        </p:nvSpPr>
        <p:spPr>
          <a:xfrm>
            <a:off x="1154276" y="660909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zh-CN" altLang="en-US" sz="4800" b="1" dirty="0">
                <a:solidFill>
                  <a:srgbClr val="0E3B43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  <a:sym typeface="+mn-lt"/>
              </a:rPr>
              <a:t>目 录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A7CAA8E-F8D9-3D10-9DDA-8ED4738901DB}"/>
              </a:ext>
            </a:extLst>
          </p:cNvPr>
          <p:cNvSpPr txBox="1"/>
          <p:nvPr/>
        </p:nvSpPr>
        <p:spPr>
          <a:xfrm>
            <a:off x="1164849" y="1258933"/>
            <a:ext cx="304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CFDBD4"/>
                </a:solidFill>
                <a:latin typeface="Bahnschrift SemiBold SemiConden" panose="020B0502040204020203" pitchFamily="34" charset="0"/>
              </a:rPr>
              <a:t>CONTENTS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C48E16-79AD-EE65-6E31-BC38CE859230}"/>
              </a:ext>
            </a:extLst>
          </p:cNvPr>
          <p:cNvGrpSpPr/>
          <p:nvPr/>
        </p:nvGrpSpPr>
        <p:grpSpPr>
          <a:xfrm>
            <a:off x="1326909" y="2573463"/>
            <a:ext cx="9547168" cy="2194608"/>
            <a:chOff x="1991693" y="2619106"/>
            <a:chExt cx="8217599" cy="188898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1FB7ED6-7919-E840-111A-4C9E6233718B}"/>
                </a:ext>
              </a:extLst>
            </p:cNvPr>
            <p:cNvGrpSpPr/>
            <p:nvPr/>
          </p:nvGrpSpPr>
          <p:grpSpPr>
            <a:xfrm>
              <a:off x="1991693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23" name="图形 4">
                <a:extLst>
                  <a:ext uri="{FF2B5EF4-FFF2-40B4-BE49-F238E27FC236}">
                    <a16:creationId xmlns:a16="http://schemas.microsoft.com/office/drawing/2014/main" id="{147879FF-1A25-6CC0-496C-1D84DBC8611B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9D3360A4-1652-8EAC-54EF-E561E2F12007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7" name="图形 4">
                  <a:extLst>
                    <a:ext uri="{FF2B5EF4-FFF2-40B4-BE49-F238E27FC236}">
                      <a16:creationId xmlns:a16="http://schemas.microsoft.com/office/drawing/2014/main" id="{9D4C7566-C00E-52AA-F9CE-B26323BC5667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3CC99E63-23CD-8EB7-D854-B7745C826FE2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rgbClr val="357266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任意多边形: 形状 28">
                    <a:extLst>
                      <a:ext uri="{FF2B5EF4-FFF2-40B4-BE49-F238E27FC236}">
                        <a16:creationId xmlns:a16="http://schemas.microsoft.com/office/drawing/2014/main" id="{719D668C-90B7-64C7-D9CD-339AE7E5C855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C5DE02A-8A62-1F59-9D14-8EF721027983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01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72C4F53-7065-648E-01FA-274242B54DFE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研究背景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AA8AD02-EC2F-9129-B2B0-A55C7DD8588C}"/>
                </a:ext>
              </a:extLst>
            </p:cNvPr>
            <p:cNvGrpSpPr/>
            <p:nvPr/>
          </p:nvGrpSpPr>
          <p:grpSpPr>
            <a:xfrm>
              <a:off x="4099657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31" name="图形 4">
                <a:extLst>
                  <a:ext uri="{FF2B5EF4-FFF2-40B4-BE49-F238E27FC236}">
                    <a16:creationId xmlns:a16="http://schemas.microsoft.com/office/drawing/2014/main" id="{598B1DCB-FF12-E41A-A296-D6B259EFAB6C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ECD7B705-BC25-43A7-88D5-441A0A0BC378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图形 4">
                  <a:extLst>
                    <a:ext uri="{FF2B5EF4-FFF2-40B4-BE49-F238E27FC236}">
                      <a16:creationId xmlns:a16="http://schemas.microsoft.com/office/drawing/2014/main" id="{FF2A0277-3D31-5EA2-0867-322C73CA44B7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BFA94906-74C8-4E7C-58A6-52D223FD4922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B4145388-186B-41DB-DBB7-F23187D35071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6AD3A42-08D6-6D33-D63D-CC094C136308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02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9210296-2016-2001-8D4F-6635D4C4EF31}"/>
                  </a:ext>
                </a:extLst>
              </p:cNvPr>
              <p:cNvSpPr/>
              <p:nvPr/>
            </p:nvSpPr>
            <p:spPr>
              <a:xfrm>
                <a:off x="2456887" y="3528739"/>
                <a:ext cx="1079397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方法介绍</a:t>
                </a:r>
                <a:endParaRPr lang="en-GB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E466E608-F506-379F-1994-8631E22EE9A3}"/>
                </a:ext>
              </a:extLst>
            </p:cNvPr>
            <p:cNvGrpSpPr/>
            <p:nvPr/>
          </p:nvGrpSpPr>
          <p:grpSpPr>
            <a:xfrm>
              <a:off x="6207621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39" name="图形 4">
                <a:extLst>
                  <a:ext uri="{FF2B5EF4-FFF2-40B4-BE49-F238E27FC236}">
                    <a16:creationId xmlns:a16="http://schemas.microsoft.com/office/drawing/2014/main" id="{A5E87D2B-2C97-A081-33B0-1C5856024029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A8155B7B-56FB-9B76-3909-A888883BE86D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3" name="图形 4">
                  <a:extLst>
                    <a:ext uri="{FF2B5EF4-FFF2-40B4-BE49-F238E27FC236}">
                      <a16:creationId xmlns:a16="http://schemas.microsoft.com/office/drawing/2014/main" id="{02123377-C307-16EF-B0DD-90E077236896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7BC0E629-ABED-03CC-9A96-1D2CAA5243C8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B96B6E44-BBCD-CD16-C140-005352084952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AC895E5-4BDC-25E6-CFF8-992E9261EEB2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03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1C5BC42-2B3C-3148-0E38-F4AF19C3E5BB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结果展示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AE27FB-F659-6E8E-006F-27774CEF5AEA}"/>
                </a:ext>
              </a:extLst>
            </p:cNvPr>
            <p:cNvGrpSpPr/>
            <p:nvPr/>
          </p:nvGrpSpPr>
          <p:grpSpPr>
            <a:xfrm>
              <a:off x="8315585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47" name="图形 4">
                <a:extLst>
                  <a:ext uri="{FF2B5EF4-FFF2-40B4-BE49-F238E27FC236}">
                    <a16:creationId xmlns:a16="http://schemas.microsoft.com/office/drawing/2014/main" id="{BE62446D-E49A-A271-0EF0-65E726EA7DC8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50" name="任意多边形: 形状 49">
                  <a:extLst>
                    <a:ext uri="{FF2B5EF4-FFF2-40B4-BE49-F238E27FC236}">
                      <a16:creationId xmlns:a16="http://schemas.microsoft.com/office/drawing/2014/main" id="{CF904A59-1031-3D07-772A-409FC18F072D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1" name="图形 4">
                  <a:extLst>
                    <a:ext uri="{FF2B5EF4-FFF2-40B4-BE49-F238E27FC236}">
                      <a16:creationId xmlns:a16="http://schemas.microsoft.com/office/drawing/2014/main" id="{5086220E-9B95-2205-6317-BB69244ED141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52" name="任意多边形: 形状 51">
                    <a:extLst>
                      <a:ext uri="{FF2B5EF4-FFF2-40B4-BE49-F238E27FC236}">
                        <a16:creationId xmlns:a16="http://schemas.microsoft.com/office/drawing/2014/main" id="{204F8CAA-7297-C485-116C-A106A82A0E6B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任意多边形: 形状 52">
                    <a:extLst>
                      <a:ext uri="{FF2B5EF4-FFF2-40B4-BE49-F238E27FC236}">
                        <a16:creationId xmlns:a16="http://schemas.microsoft.com/office/drawing/2014/main" id="{B1E3752A-C964-3D02-7956-929F6965DE42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552276-630B-73B9-37CE-52DBB7ACD039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04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D2DF3FA-FBDB-7410-E76D-D28E22DE30AC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总结</a:t>
                </a:r>
                <a:endParaRPr lang="en-GB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B9903E9F-8C7C-3A77-7958-2D5AF497178B}"/>
              </a:ext>
            </a:extLst>
          </p:cNvPr>
          <p:cNvSpPr txBox="1"/>
          <p:nvPr/>
        </p:nvSpPr>
        <p:spPr>
          <a:xfrm>
            <a:off x="-66040000" y="-41231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84101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方法介绍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E0623C24-3F44-3782-D3C8-7011D9699CBB}"/>
              </a:ext>
            </a:extLst>
          </p:cNvPr>
          <p:cNvSpPr txBox="1"/>
          <p:nvPr/>
        </p:nvSpPr>
        <p:spPr>
          <a:xfrm>
            <a:off x="3005229" y="4186599"/>
            <a:ext cx="8369975" cy="14334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对于游戏而言，保持精简的游戏包体非常重要，尤其是在存储空间紧缺的移动端。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减小游戏包体既可以节约存储空间，也可以节约下载耗费的时间和流量。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indent="-285750" algn="just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游戏素材里的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3D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网格数据是影响包体尺寸的一个重要因素，如何高效地压缩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3D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网格是一个值得研究的问题。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89050A7-0808-8E38-F7E5-CFB83CC67DE9}"/>
              </a:ext>
            </a:extLst>
          </p:cNvPr>
          <p:cNvSpPr/>
          <p:nvPr/>
        </p:nvSpPr>
        <p:spPr>
          <a:xfrm>
            <a:off x="1049143" y="360146"/>
            <a:ext cx="1508724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研究背景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EAEC8B3-20BF-1D68-D62C-4AA431AE7A49}"/>
              </a:ext>
            </a:extLst>
          </p:cNvPr>
          <p:cNvSpPr>
            <a:spLocks/>
          </p:cNvSpPr>
          <p:nvPr/>
        </p:nvSpPr>
        <p:spPr bwMode="auto">
          <a:xfrm>
            <a:off x="816796" y="2506626"/>
            <a:ext cx="1957317" cy="176474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357266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 defTabSz="1219170"/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3D</a:t>
            </a:r>
            <a:r>
              <a:rPr lang="zh-CN" altLang="en-US" sz="2400" dirty="0">
                <a:solidFill>
                  <a:prstClr val="white"/>
                </a:solidFill>
                <a:cs typeface="+mn-ea"/>
                <a:sym typeface="+mn-lt"/>
              </a:rPr>
              <a:t>网格</a:t>
            </a:r>
            <a:endParaRPr lang="en-US" altLang="zh-CN" sz="2400" dirty="0">
              <a:solidFill>
                <a:prstClr val="white"/>
              </a:solidFill>
              <a:cs typeface="+mn-ea"/>
              <a:sym typeface="+mn-lt"/>
            </a:endParaRPr>
          </a:p>
          <a:p>
            <a:pPr algn="ctr" defTabSz="1219170"/>
            <a:r>
              <a:rPr lang="zh-CN" altLang="en-US" sz="2400" dirty="0">
                <a:solidFill>
                  <a:prstClr val="white"/>
                </a:solidFill>
                <a:cs typeface="+mn-ea"/>
                <a:sym typeface="+mn-lt"/>
              </a:rPr>
              <a:t>的压缩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E38DFB-5D3F-75C3-0E0C-16F0ABD74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027" y="1910228"/>
            <a:ext cx="75914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96308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方法介绍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E0623C24-3F44-3782-D3C8-7011D9699CBB}"/>
              </a:ext>
            </a:extLst>
          </p:cNvPr>
          <p:cNvSpPr txBox="1"/>
          <p:nvPr/>
        </p:nvSpPr>
        <p:spPr>
          <a:xfrm>
            <a:off x="3003405" y="1826391"/>
            <a:ext cx="3967087" cy="1802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Cut-Border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是一组首尾相连的边，它将网格分为内外两部分。随机选一个初始三角形作为初始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Cut-Border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，之后使用特定的策略遍历和更新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Cut-Border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，同时编码扩展过程，直到其扩展到网格边界。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89050A7-0808-8E38-F7E5-CFB83CC67DE9}"/>
              </a:ext>
            </a:extLst>
          </p:cNvPr>
          <p:cNvSpPr/>
          <p:nvPr/>
        </p:nvSpPr>
        <p:spPr>
          <a:xfrm>
            <a:off x="1049143" y="360146"/>
            <a:ext cx="1508724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研究背景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EAEC8B3-20BF-1D68-D62C-4AA431AE7A49}"/>
              </a:ext>
            </a:extLst>
          </p:cNvPr>
          <p:cNvSpPr>
            <a:spLocks/>
          </p:cNvSpPr>
          <p:nvPr/>
        </p:nvSpPr>
        <p:spPr bwMode="auto">
          <a:xfrm>
            <a:off x="816796" y="2506626"/>
            <a:ext cx="1957317" cy="176474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357266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 defTabSz="1219170"/>
            <a:r>
              <a:rPr lang="zh-CN" altLang="en-US" sz="2400" dirty="0">
                <a:solidFill>
                  <a:prstClr val="white"/>
                </a:solidFill>
                <a:cs typeface="+mn-ea"/>
                <a:sym typeface="+mn-lt"/>
              </a:rPr>
              <a:t>传统网格</a:t>
            </a:r>
            <a:endParaRPr lang="en-US" altLang="zh-CN" sz="2400" dirty="0">
              <a:solidFill>
                <a:prstClr val="white"/>
              </a:solidFill>
              <a:cs typeface="+mn-ea"/>
              <a:sym typeface="+mn-lt"/>
            </a:endParaRPr>
          </a:p>
          <a:p>
            <a:pPr algn="ctr" defTabSz="1219170"/>
            <a:r>
              <a:rPr lang="zh-CN" altLang="en-US" sz="2400" dirty="0">
                <a:solidFill>
                  <a:prstClr val="white"/>
                </a:solidFill>
                <a:cs typeface="+mn-ea"/>
                <a:sym typeface="+mn-lt"/>
              </a:rPr>
              <a:t>压缩技术</a:t>
            </a:r>
            <a:endParaRPr lang="en-US" altLang="zh-CN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8652433D-7A0C-F90A-BE00-CDC0E052D8FF}"/>
              </a:ext>
            </a:extLst>
          </p:cNvPr>
          <p:cNvSpPr txBox="1"/>
          <p:nvPr/>
        </p:nvSpPr>
        <p:spPr>
          <a:xfrm>
            <a:off x="3005229" y="1260014"/>
            <a:ext cx="2115521" cy="323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Cut-Border Machine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74D2B-FBEA-BFC2-E45C-A2267912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034" y="1260014"/>
            <a:ext cx="3412333" cy="2640199"/>
          </a:xfrm>
          <a:prstGeom prst="rect">
            <a:avLst/>
          </a:prstGeom>
        </p:spPr>
      </p:pic>
      <p:sp>
        <p:nvSpPr>
          <p:cNvPr id="8" name="TextBox 38">
            <a:extLst>
              <a:ext uri="{FF2B5EF4-FFF2-40B4-BE49-F238E27FC236}">
                <a16:creationId xmlns:a16="http://schemas.microsoft.com/office/drawing/2014/main" id="{02C5E567-39E2-72EC-2C7D-2CC3A5E0F684}"/>
              </a:ext>
            </a:extLst>
          </p:cNvPr>
          <p:cNvSpPr txBox="1"/>
          <p:nvPr/>
        </p:nvSpPr>
        <p:spPr>
          <a:xfrm>
            <a:off x="3003406" y="4045129"/>
            <a:ext cx="2115521" cy="323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Conquest Edge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9" name="TextBox 38">
            <a:extLst>
              <a:ext uri="{FF2B5EF4-FFF2-40B4-BE49-F238E27FC236}">
                <a16:creationId xmlns:a16="http://schemas.microsoft.com/office/drawing/2014/main" id="{2AF428B4-5859-18BD-8589-56D0323BC99C}"/>
              </a:ext>
            </a:extLst>
          </p:cNvPr>
          <p:cNvSpPr txBox="1"/>
          <p:nvPr/>
        </p:nvSpPr>
        <p:spPr>
          <a:xfrm>
            <a:off x="3003406" y="4547107"/>
            <a:ext cx="3831154" cy="1801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与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Cut-Border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类似，定义一组“征服边”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Conquest Edge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，通过对其扩展过程的编码来表示整个网格。不同在于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Conquest Edge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的扩展围绕顶点进行，因此具体策略有很大差别。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F161DA-18BB-C624-C28D-D4826377C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79" y="4102775"/>
            <a:ext cx="40671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9046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方法介绍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E0623C24-3F44-3782-D3C8-7011D9699CBB}"/>
              </a:ext>
            </a:extLst>
          </p:cNvPr>
          <p:cNvSpPr txBox="1"/>
          <p:nvPr/>
        </p:nvSpPr>
        <p:spPr>
          <a:xfrm>
            <a:off x="3966765" y="3041625"/>
            <a:ext cx="5238301" cy="694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摒弃精妙而复杂的方法设计，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利用网格局部的自相似性来压缩网格表示所需的数据量。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89050A7-0808-8E38-F7E5-CFB83CC67DE9}"/>
              </a:ext>
            </a:extLst>
          </p:cNvPr>
          <p:cNvSpPr/>
          <p:nvPr/>
        </p:nvSpPr>
        <p:spPr>
          <a:xfrm>
            <a:off x="1049143" y="360146"/>
            <a:ext cx="1508724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研究背景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EAEC8B3-20BF-1D68-D62C-4AA431AE7A49}"/>
              </a:ext>
            </a:extLst>
          </p:cNvPr>
          <p:cNvSpPr>
            <a:spLocks/>
          </p:cNvSpPr>
          <p:nvPr/>
        </p:nvSpPr>
        <p:spPr bwMode="auto">
          <a:xfrm>
            <a:off x="816796" y="2506626"/>
            <a:ext cx="1957317" cy="176474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357266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 defTabSz="1219170"/>
            <a:r>
              <a:rPr lang="zh-CN" altLang="en-US" sz="2400" dirty="0">
                <a:solidFill>
                  <a:prstClr val="white"/>
                </a:solidFill>
                <a:cs typeface="+mn-ea"/>
                <a:sym typeface="+mn-lt"/>
              </a:rPr>
              <a:t>新的思路</a:t>
            </a:r>
            <a:r>
              <a:rPr lang="en-US" altLang="zh-CN" sz="2400" dirty="0">
                <a:solidFill>
                  <a:prstClr val="white"/>
                </a:solidFill>
                <a:cs typeface="+mn-ea"/>
                <a:sym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4155992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D2D9E71A-CA2A-14BA-BE16-C822AFD4824A}"/>
              </a:ext>
            </a:extLst>
          </p:cNvPr>
          <p:cNvSpPr txBox="1"/>
          <p:nvPr/>
        </p:nvSpPr>
        <p:spPr>
          <a:xfrm>
            <a:off x="1154276" y="660909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zh-CN" altLang="en-US" sz="4800" b="1" dirty="0">
                <a:solidFill>
                  <a:srgbClr val="0E3B43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  <a:sym typeface="+mn-lt"/>
              </a:rPr>
              <a:t>目 录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A7CAA8E-F8D9-3D10-9DDA-8ED4738901DB}"/>
              </a:ext>
            </a:extLst>
          </p:cNvPr>
          <p:cNvSpPr txBox="1"/>
          <p:nvPr/>
        </p:nvSpPr>
        <p:spPr>
          <a:xfrm>
            <a:off x="1164849" y="1258933"/>
            <a:ext cx="304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CFDBD4"/>
                </a:solidFill>
                <a:latin typeface="Bahnschrift SemiBold SemiConden" panose="020B0502040204020203" pitchFamily="34" charset="0"/>
              </a:rPr>
              <a:t>CONTENTS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C48E16-79AD-EE65-6E31-BC38CE859230}"/>
              </a:ext>
            </a:extLst>
          </p:cNvPr>
          <p:cNvGrpSpPr/>
          <p:nvPr/>
        </p:nvGrpSpPr>
        <p:grpSpPr>
          <a:xfrm>
            <a:off x="1326909" y="2573463"/>
            <a:ext cx="9547168" cy="2194608"/>
            <a:chOff x="1991693" y="2619106"/>
            <a:chExt cx="8217599" cy="188898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1FB7ED6-7919-E840-111A-4C9E6233718B}"/>
                </a:ext>
              </a:extLst>
            </p:cNvPr>
            <p:cNvGrpSpPr/>
            <p:nvPr/>
          </p:nvGrpSpPr>
          <p:grpSpPr>
            <a:xfrm>
              <a:off x="1991693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23" name="图形 4">
                <a:extLst>
                  <a:ext uri="{FF2B5EF4-FFF2-40B4-BE49-F238E27FC236}">
                    <a16:creationId xmlns:a16="http://schemas.microsoft.com/office/drawing/2014/main" id="{147879FF-1A25-6CC0-496C-1D84DBC8611B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9D3360A4-1652-8EAC-54EF-E561E2F12007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7" name="图形 4">
                  <a:extLst>
                    <a:ext uri="{FF2B5EF4-FFF2-40B4-BE49-F238E27FC236}">
                      <a16:creationId xmlns:a16="http://schemas.microsoft.com/office/drawing/2014/main" id="{9D4C7566-C00E-52AA-F9CE-B26323BC5667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3CC99E63-23CD-8EB7-D854-B7745C826FE2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任意多边形: 形状 28">
                    <a:extLst>
                      <a:ext uri="{FF2B5EF4-FFF2-40B4-BE49-F238E27FC236}">
                        <a16:creationId xmlns:a16="http://schemas.microsoft.com/office/drawing/2014/main" id="{719D668C-90B7-64C7-D9CD-339AE7E5C855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C5DE02A-8A62-1F59-9D14-8EF721027983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01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72C4F53-7065-648E-01FA-274242B54DFE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研究背景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AA8AD02-EC2F-9129-B2B0-A55C7DD8588C}"/>
                </a:ext>
              </a:extLst>
            </p:cNvPr>
            <p:cNvGrpSpPr/>
            <p:nvPr/>
          </p:nvGrpSpPr>
          <p:grpSpPr>
            <a:xfrm>
              <a:off x="4099657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31" name="图形 4">
                <a:extLst>
                  <a:ext uri="{FF2B5EF4-FFF2-40B4-BE49-F238E27FC236}">
                    <a16:creationId xmlns:a16="http://schemas.microsoft.com/office/drawing/2014/main" id="{598B1DCB-FF12-E41A-A296-D6B259EFAB6C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ECD7B705-BC25-43A7-88D5-441A0A0BC378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图形 4">
                  <a:extLst>
                    <a:ext uri="{FF2B5EF4-FFF2-40B4-BE49-F238E27FC236}">
                      <a16:creationId xmlns:a16="http://schemas.microsoft.com/office/drawing/2014/main" id="{FF2A0277-3D31-5EA2-0867-322C73CA44B7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BFA94906-74C8-4E7C-58A6-52D223FD4922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rgbClr val="357266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B4145388-186B-41DB-DBB7-F23187D35071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6AD3A42-08D6-6D33-D63D-CC094C136308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02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9210296-2016-2001-8D4F-6635D4C4EF31}"/>
                  </a:ext>
                </a:extLst>
              </p:cNvPr>
              <p:cNvSpPr/>
              <p:nvPr/>
            </p:nvSpPr>
            <p:spPr>
              <a:xfrm>
                <a:off x="2456887" y="3528739"/>
                <a:ext cx="1079397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方法介绍</a:t>
                </a:r>
                <a:endParaRPr lang="en-GB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E466E608-F506-379F-1994-8631E22EE9A3}"/>
                </a:ext>
              </a:extLst>
            </p:cNvPr>
            <p:cNvGrpSpPr/>
            <p:nvPr/>
          </p:nvGrpSpPr>
          <p:grpSpPr>
            <a:xfrm>
              <a:off x="6207621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39" name="图形 4">
                <a:extLst>
                  <a:ext uri="{FF2B5EF4-FFF2-40B4-BE49-F238E27FC236}">
                    <a16:creationId xmlns:a16="http://schemas.microsoft.com/office/drawing/2014/main" id="{A5E87D2B-2C97-A081-33B0-1C5856024029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A8155B7B-56FB-9B76-3909-A888883BE86D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3" name="图形 4">
                  <a:extLst>
                    <a:ext uri="{FF2B5EF4-FFF2-40B4-BE49-F238E27FC236}">
                      <a16:creationId xmlns:a16="http://schemas.microsoft.com/office/drawing/2014/main" id="{02123377-C307-16EF-B0DD-90E077236896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7BC0E629-ABED-03CC-9A96-1D2CAA5243C8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B96B6E44-BBCD-CD16-C140-005352084952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AC895E5-4BDC-25E6-CFF8-992E9261EEB2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03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1C5BC42-2B3C-3148-0E38-F4AF19C3E5BB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结果展示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AE27FB-F659-6E8E-006F-27774CEF5AEA}"/>
                </a:ext>
              </a:extLst>
            </p:cNvPr>
            <p:cNvGrpSpPr/>
            <p:nvPr/>
          </p:nvGrpSpPr>
          <p:grpSpPr>
            <a:xfrm>
              <a:off x="8315585" y="2619106"/>
              <a:ext cx="1893707" cy="1888980"/>
              <a:chOff x="2055193" y="2619106"/>
              <a:chExt cx="1893707" cy="1888980"/>
            </a:xfrm>
          </p:grpSpPr>
          <p:grpSp>
            <p:nvGrpSpPr>
              <p:cNvPr id="47" name="图形 4">
                <a:extLst>
                  <a:ext uri="{FF2B5EF4-FFF2-40B4-BE49-F238E27FC236}">
                    <a16:creationId xmlns:a16="http://schemas.microsoft.com/office/drawing/2014/main" id="{BE62446D-E49A-A271-0EF0-65E726EA7DC8}"/>
                  </a:ext>
                </a:extLst>
              </p:cNvPr>
              <p:cNvGrpSpPr/>
              <p:nvPr/>
            </p:nvGrpSpPr>
            <p:grpSpPr>
              <a:xfrm>
                <a:off x="2055193" y="2619106"/>
                <a:ext cx="1893707" cy="1888980"/>
                <a:chOff x="8760285" y="447242"/>
                <a:chExt cx="750796" cy="748922"/>
              </a:xfrm>
            </p:grpSpPr>
            <p:sp>
              <p:nvSpPr>
                <p:cNvPr id="50" name="任意多边形: 形状 49">
                  <a:extLst>
                    <a:ext uri="{FF2B5EF4-FFF2-40B4-BE49-F238E27FC236}">
                      <a16:creationId xmlns:a16="http://schemas.microsoft.com/office/drawing/2014/main" id="{CF904A59-1031-3D07-772A-409FC18F072D}"/>
                    </a:ext>
                  </a:extLst>
                </p:cNvPr>
                <p:cNvSpPr/>
                <p:nvPr/>
              </p:nvSpPr>
              <p:spPr>
                <a:xfrm>
                  <a:off x="8786882" y="473839"/>
                  <a:ext cx="724199" cy="722324"/>
                </a:xfrm>
                <a:custGeom>
                  <a:avLst/>
                  <a:gdLst>
                    <a:gd name="connsiteX0" fmla="*/ 0 w 724199"/>
                    <a:gd name="connsiteY0" fmla="*/ 722325 h 722324"/>
                    <a:gd name="connsiteX1" fmla="*/ 612448 w 724199"/>
                    <a:gd name="connsiteY1" fmla="*/ 722325 h 722324"/>
                    <a:gd name="connsiteX2" fmla="*/ 672696 w 724199"/>
                    <a:gd name="connsiteY2" fmla="*/ 652476 h 722324"/>
                    <a:gd name="connsiteX3" fmla="*/ 724199 w 724199"/>
                    <a:gd name="connsiteY3" fmla="*/ 593337 h 722324"/>
                    <a:gd name="connsiteX4" fmla="*/ 723662 w 724199"/>
                    <a:gd name="connsiteY4" fmla="*/ 593383 h 722324"/>
                    <a:gd name="connsiteX5" fmla="*/ 724199 w 724199"/>
                    <a:gd name="connsiteY5" fmla="*/ 592760 h 722324"/>
                    <a:gd name="connsiteX6" fmla="*/ 724199 w 724199"/>
                    <a:gd name="connsiteY6" fmla="*/ 0 h 722324"/>
                    <a:gd name="connsiteX7" fmla="*/ 0 w 724199"/>
                    <a:gd name="connsiteY7" fmla="*/ 0 h 72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4199" h="722324">
                      <a:moveTo>
                        <a:pt x="0" y="722325"/>
                      </a:moveTo>
                      <a:lnTo>
                        <a:pt x="612448" y="722325"/>
                      </a:lnTo>
                      <a:lnTo>
                        <a:pt x="672696" y="652476"/>
                      </a:lnTo>
                      <a:lnTo>
                        <a:pt x="724199" y="593337"/>
                      </a:lnTo>
                      <a:lnTo>
                        <a:pt x="723662" y="593383"/>
                      </a:lnTo>
                      <a:lnTo>
                        <a:pt x="724199" y="592760"/>
                      </a:lnTo>
                      <a:lnTo>
                        <a:pt x="724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3B3">
                    <a:alpha val="60000"/>
                  </a:srgbClr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1" name="图形 4">
                  <a:extLst>
                    <a:ext uri="{FF2B5EF4-FFF2-40B4-BE49-F238E27FC236}">
                      <a16:creationId xmlns:a16="http://schemas.microsoft.com/office/drawing/2014/main" id="{5086220E-9B95-2205-6317-BB69244ED141}"/>
                    </a:ext>
                  </a:extLst>
                </p:cNvPr>
                <p:cNvGrpSpPr/>
                <p:nvPr/>
              </p:nvGrpSpPr>
              <p:grpSpPr>
                <a:xfrm>
                  <a:off x="8760285" y="447242"/>
                  <a:ext cx="724199" cy="722324"/>
                  <a:chOff x="8760285" y="447242"/>
                  <a:chExt cx="724199" cy="722324"/>
                </a:xfrm>
              </p:grpSpPr>
              <p:sp>
                <p:nvSpPr>
                  <p:cNvPr id="52" name="任意多边形: 形状 51">
                    <a:extLst>
                      <a:ext uri="{FF2B5EF4-FFF2-40B4-BE49-F238E27FC236}">
                        <a16:creationId xmlns:a16="http://schemas.microsoft.com/office/drawing/2014/main" id="{204F8CAA-7297-C485-116C-A106A82A0E6B}"/>
                      </a:ext>
                    </a:extLst>
                  </p:cNvPr>
                  <p:cNvSpPr/>
                  <p:nvPr/>
                </p:nvSpPr>
                <p:spPr>
                  <a:xfrm>
                    <a:off x="8760285" y="447242"/>
                    <a:ext cx="724199" cy="722324"/>
                  </a:xfrm>
                  <a:custGeom>
                    <a:avLst/>
                    <a:gdLst>
                      <a:gd name="connsiteX0" fmla="*/ 724199 w 724199"/>
                      <a:gd name="connsiteY0" fmla="*/ 592760 h 722324"/>
                      <a:gd name="connsiteX1" fmla="*/ 724199 w 724199"/>
                      <a:gd name="connsiteY1" fmla="*/ 0 h 722324"/>
                      <a:gd name="connsiteX2" fmla="*/ 0 w 724199"/>
                      <a:gd name="connsiteY2" fmla="*/ 0 h 722324"/>
                      <a:gd name="connsiteX3" fmla="*/ 0 w 724199"/>
                      <a:gd name="connsiteY3" fmla="*/ 722325 h 722324"/>
                      <a:gd name="connsiteX4" fmla="*/ 612448 w 724199"/>
                      <a:gd name="connsiteY4" fmla="*/ 722325 h 7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4199" h="722324">
                        <a:moveTo>
                          <a:pt x="724199" y="592760"/>
                        </a:moveTo>
                        <a:lnTo>
                          <a:pt x="724199" y="0"/>
                        </a:lnTo>
                        <a:lnTo>
                          <a:pt x="0" y="0"/>
                        </a:lnTo>
                        <a:lnTo>
                          <a:pt x="0" y="722325"/>
                        </a:lnTo>
                        <a:lnTo>
                          <a:pt x="612448" y="722325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任意多边形: 形状 52">
                    <a:extLst>
                      <a:ext uri="{FF2B5EF4-FFF2-40B4-BE49-F238E27FC236}">
                        <a16:creationId xmlns:a16="http://schemas.microsoft.com/office/drawing/2014/main" id="{B1E3752A-C964-3D02-7956-929F6965DE42}"/>
                      </a:ext>
                    </a:extLst>
                  </p:cNvPr>
                  <p:cNvSpPr/>
                  <p:nvPr/>
                </p:nvSpPr>
                <p:spPr>
                  <a:xfrm>
                    <a:off x="9363126" y="1040579"/>
                    <a:ext cx="121357" cy="128987"/>
                  </a:xfrm>
                  <a:custGeom>
                    <a:avLst/>
                    <a:gdLst>
                      <a:gd name="connsiteX0" fmla="*/ 121358 w 121357"/>
                      <a:gd name="connsiteY0" fmla="*/ 0 h 128987"/>
                      <a:gd name="connsiteX1" fmla="*/ 0 w 121357"/>
                      <a:gd name="connsiteY1" fmla="*/ 10464 h 128987"/>
                      <a:gd name="connsiteX2" fmla="*/ 9018 w 121357"/>
                      <a:gd name="connsiteY2" fmla="*/ 128987 h 12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357" h="128987">
                        <a:moveTo>
                          <a:pt x="121358" y="0"/>
                        </a:moveTo>
                        <a:lnTo>
                          <a:pt x="0" y="10464"/>
                        </a:lnTo>
                        <a:lnTo>
                          <a:pt x="9018" y="128987"/>
                        </a:lnTo>
                        <a:close/>
                      </a:path>
                    </a:pathLst>
                  </a:custGeom>
                  <a:solidFill>
                    <a:srgbClr val="D3E2E1"/>
                  </a:solidFill>
                  <a:ln w="5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E552276-630B-73B9-37CE-52DBB7ACD039}"/>
                  </a:ext>
                </a:extLst>
              </p:cNvPr>
              <p:cNvSpPr txBox="1"/>
              <p:nvPr/>
            </p:nvSpPr>
            <p:spPr>
              <a:xfrm>
                <a:off x="2599903" y="2715642"/>
                <a:ext cx="9156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CFDBD4"/>
                    </a:solidFill>
                    <a:latin typeface="Arial Rounded MT Bold" panose="020F0704030504030204" pitchFamily="34" charset="0"/>
                    <a:ea typeface="851tegakizatsu" panose="02000600000000000000" pitchFamily="2" charset="-128"/>
                    <a:cs typeface="851tegakizatsu" panose="02000600000000000000" pitchFamily="2" charset="-128"/>
                  </a:rPr>
                  <a:t>04</a:t>
                </a:r>
                <a:endParaRPr lang="zh-CN" altLang="en-US" sz="4800" dirty="0">
                  <a:solidFill>
                    <a:srgbClr val="CFDBD4"/>
                  </a:solidFill>
                  <a:latin typeface="Arial Rounded MT Bold" panose="020F0704030504030204" pitchFamily="34" charset="0"/>
                  <a:ea typeface="851tegakizatsu" panose="02000600000000000000" pitchFamily="2" charset="-128"/>
                  <a:cs typeface="851tegakizatsu" panose="02000600000000000000" pitchFamily="2" charset="-128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D2DF3FA-FBDB-7410-E76D-D28E22DE30AC}"/>
                  </a:ext>
                </a:extLst>
              </p:cNvPr>
              <p:cNvSpPr/>
              <p:nvPr/>
            </p:nvSpPr>
            <p:spPr>
              <a:xfrm>
                <a:off x="2365408" y="3528739"/>
                <a:ext cx="1262355" cy="291406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 defTabSz="1219170"/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总结</a:t>
                </a:r>
                <a:endParaRPr lang="en-GB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B9903E9F-8C7C-3A77-7958-2D5AF497178B}"/>
              </a:ext>
            </a:extLst>
          </p:cNvPr>
          <p:cNvSpPr txBox="1"/>
          <p:nvPr/>
        </p:nvSpPr>
        <p:spPr>
          <a:xfrm>
            <a:off x="-66040000" y="-41231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85602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E0623C24-3F44-3782-D3C8-7011D9699CBB}"/>
              </a:ext>
            </a:extLst>
          </p:cNvPr>
          <p:cNvSpPr txBox="1"/>
          <p:nvPr/>
        </p:nvSpPr>
        <p:spPr>
          <a:xfrm>
            <a:off x="1153320" y="2151456"/>
            <a:ext cx="5016474" cy="3280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本方法借鉴了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《Self-similarity for accurate compression of point sampled surfaces》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这篇文章，它提出了一种利用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底层形状的自相似性来压缩点云表面的方法。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</a:endParaRPr>
          </a:p>
          <a:p>
            <a:pPr defTabSz="1219170">
              <a:lnSpc>
                <a:spcPct val="150000"/>
              </a:lnSpc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考虑到一般情况下普通网格的精度远低于点云表面，本方法对论文方法做了一系列修改，包括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patch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生成、重采样网格划分、连接性记录等步骤。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</a:endParaRPr>
          </a:p>
          <a:p>
            <a:pPr defTabSz="1219170">
              <a:lnSpc>
                <a:spcPct val="150000"/>
              </a:lnSpc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本实验使用的网格数据为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OBJ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格式。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1049143" y="360146"/>
            <a:ext cx="1508724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方法介绍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BF66B0-0882-BBA5-1296-CBA3AD296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5" y="1825105"/>
            <a:ext cx="4352925" cy="31337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CB7956-DEA0-9D17-0FCE-7C541EA3ED33}"/>
              </a:ext>
            </a:extLst>
          </p:cNvPr>
          <p:cNvSpPr txBox="1"/>
          <p:nvPr/>
        </p:nvSpPr>
        <p:spPr>
          <a:xfrm>
            <a:off x="6549107" y="4980943"/>
            <a:ext cx="4779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err="1"/>
              <a:t>Digne</a:t>
            </a:r>
            <a:r>
              <a:rPr lang="en-US" altLang="zh-CN" sz="1200" i="1" dirty="0"/>
              <a:t>, Julie, </a:t>
            </a:r>
            <a:r>
              <a:rPr lang="en-US" altLang="zh-CN" sz="1200" i="1" dirty="0" err="1"/>
              <a:t>Raphaëlle</a:t>
            </a:r>
            <a:r>
              <a:rPr lang="en-US" altLang="zh-CN" sz="1200" i="1" dirty="0"/>
              <a:t> </a:t>
            </a:r>
            <a:r>
              <a:rPr lang="en-US" altLang="zh-CN" sz="1200" i="1" dirty="0" err="1"/>
              <a:t>Chaine</a:t>
            </a:r>
            <a:r>
              <a:rPr lang="en-US" altLang="zh-CN" sz="1200" i="1" dirty="0"/>
              <a:t>, and Sébastien Valette. "Self‐similarity for accurate compression of point sampled surfaces." Computer Graphics Forum. Vol. 33. No. 2. 2014.</a:t>
            </a:r>
            <a:endParaRPr lang="zh-CN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959513551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8804-A4BE-4A59-A98C-BBE4E347230B}"/>
              </a:ext>
            </a:extLst>
          </p:cNvPr>
          <p:cNvGrpSpPr/>
          <p:nvPr/>
        </p:nvGrpSpPr>
        <p:grpSpPr>
          <a:xfrm>
            <a:off x="416768" y="249847"/>
            <a:ext cx="11456435" cy="6376270"/>
            <a:chOff x="416768" y="278875"/>
            <a:chExt cx="11456435" cy="6376270"/>
          </a:xfrm>
        </p:grpSpPr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50E532C-8EB0-3E07-6078-BBEA692D2E83}"/>
                </a:ext>
              </a:extLst>
            </p:cNvPr>
            <p:cNvSpPr/>
            <p:nvPr/>
          </p:nvSpPr>
          <p:spPr>
            <a:xfrm>
              <a:off x="569806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4B2F43B-0AF6-EDFD-C21A-0384E97357E8}"/>
                </a:ext>
              </a:extLst>
            </p:cNvPr>
            <p:cNvSpPr/>
            <p:nvPr/>
          </p:nvSpPr>
          <p:spPr>
            <a:xfrm>
              <a:off x="3390904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E36DF90-2900-5621-5B4E-7947DDFA459F}"/>
                </a:ext>
              </a:extLst>
            </p:cNvPr>
            <p:cNvSpPr/>
            <p:nvPr/>
          </p:nvSpPr>
          <p:spPr>
            <a:xfrm>
              <a:off x="7988140" y="278875"/>
              <a:ext cx="3688816" cy="5391147"/>
            </a:xfrm>
            <a:custGeom>
              <a:avLst/>
              <a:gdLst>
                <a:gd name="connsiteX0" fmla="*/ 557761 w 587593"/>
                <a:gd name="connsiteY0" fmla="*/ 858759 h 858758"/>
                <a:gd name="connsiteX1" fmla="*/ 29832 w 587593"/>
                <a:gd name="connsiteY1" fmla="*/ 858759 h 858758"/>
                <a:gd name="connsiteX2" fmla="*/ 0 w 587593"/>
                <a:gd name="connsiteY2" fmla="*/ 828686 h 858758"/>
                <a:gd name="connsiteX3" fmla="*/ 0 w 587593"/>
                <a:gd name="connsiteY3" fmla="*/ 30072 h 858758"/>
                <a:gd name="connsiteX4" fmla="*/ 29832 w 587593"/>
                <a:gd name="connsiteY4" fmla="*/ 0 h 858758"/>
                <a:gd name="connsiteX5" fmla="*/ 299763 w 587593"/>
                <a:gd name="connsiteY5" fmla="*/ 0 h 858758"/>
                <a:gd name="connsiteX6" fmla="*/ 366463 w 587593"/>
                <a:gd name="connsiteY6" fmla="*/ 83336 h 858758"/>
                <a:gd name="connsiteX7" fmla="*/ 557761 w 587593"/>
                <a:gd name="connsiteY7" fmla="*/ 83336 h 858758"/>
                <a:gd name="connsiteX8" fmla="*/ 587593 w 587593"/>
                <a:gd name="connsiteY8" fmla="*/ 113409 h 858758"/>
                <a:gd name="connsiteX9" fmla="*/ 587593 w 587593"/>
                <a:gd name="connsiteY9" fmla="*/ 828692 h 858758"/>
                <a:gd name="connsiteX10" fmla="*/ 557761 w 587593"/>
                <a:gd name="connsiteY10" fmla="*/ 858759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593" h="858758">
                  <a:moveTo>
                    <a:pt x="557761" y="858759"/>
                  </a:moveTo>
                  <a:lnTo>
                    <a:pt x="29832" y="858759"/>
                  </a:lnTo>
                  <a:cubicBezTo>
                    <a:pt x="13356" y="858759"/>
                    <a:pt x="0" y="845294"/>
                    <a:pt x="0" y="828686"/>
                  </a:cubicBezTo>
                  <a:lnTo>
                    <a:pt x="0" y="30072"/>
                  </a:lnTo>
                  <a:cubicBezTo>
                    <a:pt x="0" y="13465"/>
                    <a:pt x="13356" y="0"/>
                    <a:pt x="29832" y="0"/>
                  </a:cubicBezTo>
                  <a:lnTo>
                    <a:pt x="299763" y="0"/>
                  </a:lnTo>
                  <a:lnTo>
                    <a:pt x="366463" y="83336"/>
                  </a:lnTo>
                  <a:lnTo>
                    <a:pt x="557761" y="83336"/>
                  </a:lnTo>
                  <a:cubicBezTo>
                    <a:pt x="574237" y="83336"/>
                    <a:pt x="587593" y="96801"/>
                    <a:pt x="587593" y="113409"/>
                  </a:cubicBezTo>
                  <a:lnTo>
                    <a:pt x="587593" y="828692"/>
                  </a:lnTo>
                  <a:cubicBezTo>
                    <a:pt x="587593" y="845294"/>
                    <a:pt x="574237" y="858759"/>
                    <a:pt x="557761" y="858759"/>
                  </a:cubicBezTo>
                  <a:close/>
                </a:path>
              </a:pathLst>
            </a:custGeom>
            <a:noFill/>
            <a:ln w="12700" cap="flat">
              <a:solidFill>
                <a:srgbClr val="A3BBAD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zh-CN" altLang="en-US" sz="28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1952486-BEB6-2D79-0968-81A55CA831F6}"/>
                </a:ext>
              </a:extLst>
            </p:cNvPr>
            <p:cNvSpPr/>
            <p:nvPr/>
          </p:nvSpPr>
          <p:spPr>
            <a:xfrm>
              <a:off x="514741" y="900017"/>
              <a:ext cx="11358462" cy="5755128"/>
            </a:xfrm>
            <a:custGeom>
              <a:avLst/>
              <a:gdLst>
                <a:gd name="connsiteX0" fmla="*/ 3276947 w 11358462"/>
                <a:gd name="connsiteY0" fmla="*/ 0 h 5755128"/>
                <a:gd name="connsiteX1" fmla="*/ 5962078 w 11358462"/>
                <a:gd name="connsiteY1" fmla="*/ 0 h 5755128"/>
                <a:gd name="connsiteX2" fmla="*/ 11171176 w 11358462"/>
                <a:gd name="connsiteY2" fmla="*/ 0 h 5755128"/>
                <a:gd name="connsiteX3" fmla="*/ 11358462 w 11358462"/>
                <a:gd name="connsiteY3" fmla="*/ 188788 h 5755128"/>
                <a:gd name="connsiteX4" fmla="*/ 11358462 w 11358462"/>
                <a:gd name="connsiteY4" fmla="*/ 1075894 h 5755128"/>
                <a:gd name="connsiteX5" fmla="*/ 11358462 w 11358462"/>
                <a:gd name="connsiteY5" fmla="*/ 4679197 h 5755128"/>
                <a:gd name="connsiteX6" fmla="*/ 11358462 w 11358462"/>
                <a:gd name="connsiteY6" fmla="*/ 5566303 h 5755128"/>
                <a:gd name="connsiteX7" fmla="*/ 11171144 w 11358462"/>
                <a:gd name="connsiteY7" fmla="*/ 5755128 h 5755128"/>
                <a:gd name="connsiteX8" fmla="*/ 5962078 w 11358462"/>
                <a:gd name="connsiteY8" fmla="*/ 5755128 h 5755128"/>
                <a:gd name="connsiteX9" fmla="*/ 187281 w 11358462"/>
                <a:gd name="connsiteY9" fmla="*/ 5755128 h 5755128"/>
                <a:gd name="connsiteX10" fmla="*/ 0 w 11358462"/>
                <a:gd name="connsiteY10" fmla="*/ 5566334 h 5755128"/>
                <a:gd name="connsiteX11" fmla="*/ 0 w 11358462"/>
                <a:gd name="connsiteY11" fmla="*/ 4679228 h 5755128"/>
                <a:gd name="connsiteX12" fmla="*/ 0 w 11358462"/>
                <a:gd name="connsiteY12" fmla="*/ 655471 h 5755128"/>
                <a:gd name="connsiteX13" fmla="*/ 3276947 w 11358462"/>
                <a:gd name="connsiteY13" fmla="*/ 655471 h 5755128"/>
                <a:gd name="connsiteX14" fmla="*/ 3276947 w 11358462"/>
                <a:gd name="connsiteY14" fmla="*/ 0 h 575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58462" h="5755128">
                  <a:moveTo>
                    <a:pt x="3276947" y="0"/>
                  </a:moveTo>
                  <a:lnTo>
                    <a:pt x="5962078" y="0"/>
                  </a:lnTo>
                  <a:lnTo>
                    <a:pt x="11171176" y="0"/>
                  </a:lnTo>
                  <a:cubicBezTo>
                    <a:pt x="11274616" y="0"/>
                    <a:pt x="11358462" y="84532"/>
                    <a:pt x="11358462" y="188788"/>
                  </a:cubicBezTo>
                  <a:lnTo>
                    <a:pt x="11358462" y="1075894"/>
                  </a:lnTo>
                  <a:lnTo>
                    <a:pt x="11358462" y="4679197"/>
                  </a:lnTo>
                  <a:lnTo>
                    <a:pt x="11358462" y="5566303"/>
                  </a:lnTo>
                  <a:cubicBezTo>
                    <a:pt x="11358424" y="5670596"/>
                    <a:pt x="11274578" y="5755128"/>
                    <a:pt x="11171144" y="5755128"/>
                  </a:cubicBezTo>
                  <a:lnTo>
                    <a:pt x="5962078" y="5755128"/>
                  </a:lnTo>
                  <a:lnTo>
                    <a:pt x="187281" y="5755128"/>
                  </a:lnTo>
                  <a:cubicBezTo>
                    <a:pt x="83847" y="5755128"/>
                    <a:pt x="0" y="5670596"/>
                    <a:pt x="0" y="5566334"/>
                  </a:cubicBezTo>
                  <a:lnTo>
                    <a:pt x="0" y="4679228"/>
                  </a:lnTo>
                  <a:lnTo>
                    <a:pt x="0" y="655471"/>
                  </a:lnTo>
                  <a:lnTo>
                    <a:pt x="3276947" y="655471"/>
                  </a:lnTo>
                  <a:lnTo>
                    <a:pt x="327694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357266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2B41722-E07B-6544-2D90-9C99B8A1E7EB}"/>
                </a:ext>
              </a:extLst>
            </p:cNvPr>
            <p:cNvSpPr/>
            <p:nvPr/>
          </p:nvSpPr>
          <p:spPr>
            <a:xfrm>
              <a:off x="416768" y="278875"/>
              <a:ext cx="11358462" cy="6278298"/>
            </a:xfrm>
            <a:custGeom>
              <a:avLst/>
              <a:gdLst>
                <a:gd name="connsiteX0" fmla="*/ 187281 w 11358462"/>
                <a:gd name="connsiteY0" fmla="*/ 0 h 6278298"/>
                <a:gd name="connsiteX1" fmla="*/ 875063 w 11358462"/>
                <a:gd name="connsiteY1" fmla="*/ 0 h 6278298"/>
                <a:gd name="connsiteX2" fmla="*/ 1881865 w 11358462"/>
                <a:gd name="connsiteY2" fmla="*/ 0 h 6278298"/>
                <a:gd name="connsiteX3" fmla="*/ 2569647 w 11358462"/>
                <a:gd name="connsiteY3" fmla="*/ 0 h 6278298"/>
                <a:gd name="connsiteX4" fmla="*/ 2988379 w 11358462"/>
                <a:gd name="connsiteY4" fmla="*/ 523170 h 6278298"/>
                <a:gd name="connsiteX5" fmla="*/ 3240079 w 11358462"/>
                <a:gd name="connsiteY5" fmla="*/ 523170 h 6278298"/>
                <a:gd name="connsiteX6" fmla="*/ 5962078 w 11358462"/>
                <a:gd name="connsiteY6" fmla="*/ 523170 h 6278298"/>
                <a:gd name="connsiteX7" fmla="*/ 11171176 w 11358462"/>
                <a:gd name="connsiteY7" fmla="*/ 523170 h 6278298"/>
                <a:gd name="connsiteX8" fmla="*/ 11358462 w 11358462"/>
                <a:gd name="connsiteY8" fmla="*/ 711958 h 6278298"/>
                <a:gd name="connsiteX9" fmla="*/ 11358462 w 11358462"/>
                <a:gd name="connsiteY9" fmla="*/ 1599064 h 6278298"/>
                <a:gd name="connsiteX10" fmla="*/ 11358462 w 11358462"/>
                <a:gd name="connsiteY10" fmla="*/ 5202367 h 6278298"/>
                <a:gd name="connsiteX11" fmla="*/ 11358462 w 11358462"/>
                <a:gd name="connsiteY11" fmla="*/ 6089473 h 6278298"/>
                <a:gd name="connsiteX12" fmla="*/ 11171144 w 11358462"/>
                <a:gd name="connsiteY12" fmla="*/ 6278298 h 6278298"/>
                <a:gd name="connsiteX13" fmla="*/ 5962078 w 11358462"/>
                <a:gd name="connsiteY13" fmla="*/ 6278298 h 6278298"/>
                <a:gd name="connsiteX14" fmla="*/ 187281 w 11358462"/>
                <a:gd name="connsiteY14" fmla="*/ 6278298 h 6278298"/>
                <a:gd name="connsiteX15" fmla="*/ 0 w 11358462"/>
                <a:gd name="connsiteY15" fmla="*/ 6089504 h 6278298"/>
                <a:gd name="connsiteX16" fmla="*/ 0 w 11358462"/>
                <a:gd name="connsiteY16" fmla="*/ 5202398 h 6278298"/>
                <a:gd name="connsiteX17" fmla="*/ 0 w 11358462"/>
                <a:gd name="connsiteY17" fmla="*/ 1075893 h 6278298"/>
                <a:gd name="connsiteX18" fmla="*/ 0 w 11358462"/>
                <a:gd name="connsiteY18" fmla="*/ 188787 h 6278298"/>
                <a:gd name="connsiteX19" fmla="*/ 187281 w 11358462"/>
                <a:gd name="connsiteY19" fmla="*/ 0 h 627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58462" h="6278298">
                  <a:moveTo>
                    <a:pt x="187281" y="0"/>
                  </a:moveTo>
                  <a:lnTo>
                    <a:pt x="875063" y="0"/>
                  </a:lnTo>
                  <a:lnTo>
                    <a:pt x="1881865" y="0"/>
                  </a:lnTo>
                  <a:lnTo>
                    <a:pt x="2569647" y="0"/>
                  </a:lnTo>
                  <a:lnTo>
                    <a:pt x="2988379" y="523170"/>
                  </a:lnTo>
                  <a:lnTo>
                    <a:pt x="3240079" y="523170"/>
                  </a:lnTo>
                  <a:lnTo>
                    <a:pt x="5962078" y="523170"/>
                  </a:lnTo>
                  <a:lnTo>
                    <a:pt x="11171176" y="523170"/>
                  </a:lnTo>
                  <a:cubicBezTo>
                    <a:pt x="11274616" y="523170"/>
                    <a:pt x="11358462" y="607702"/>
                    <a:pt x="11358462" y="711958"/>
                  </a:cubicBezTo>
                  <a:lnTo>
                    <a:pt x="11358462" y="1599064"/>
                  </a:lnTo>
                  <a:lnTo>
                    <a:pt x="11358462" y="5202367"/>
                  </a:lnTo>
                  <a:lnTo>
                    <a:pt x="11358462" y="6089473"/>
                  </a:lnTo>
                  <a:cubicBezTo>
                    <a:pt x="11358424" y="6193766"/>
                    <a:pt x="11274578" y="6278298"/>
                    <a:pt x="11171144" y="6278298"/>
                  </a:cubicBezTo>
                  <a:lnTo>
                    <a:pt x="5962078" y="6278298"/>
                  </a:lnTo>
                  <a:lnTo>
                    <a:pt x="187281" y="6278298"/>
                  </a:lnTo>
                  <a:cubicBezTo>
                    <a:pt x="83847" y="6278298"/>
                    <a:pt x="0" y="6193766"/>
                    <a:pt x="0" y="6089504"/>
                  </a:cubicBezTo>
                  <a:lnTo>
                    <a:pt x="0" y="5202398"/>
                  </a:lnTo>
                  <a:lnTo>
                    <a:pt x="0" y="1075893"/>
                  </a:lnTo>
                  <a:lnTo>
                    <a:pt x="0" y="188787"/>
                  </a:lnTo>
                  <a:cubicBezTo>
                    <a:pt x="0" y="84525"/>
                    <a:pt x="83847" y="0"/>
                    <a:pt x="18728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357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6D41886-C0F9-7808-783D-FE7CBFCEC1A2}"/>
              </a:ext>
            </a:extLst>
          </p:cNvPr>
          <p:cNvSpPr/>
          <p:nvPr/>
        </p:nvSpPr>
        <p:spPr>
          <a:xfrm>
            <a:off x="3546018" y="349200"/>
            <a:ext cx="1758368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研究背景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E56911-4365-1FB7-7E66-EBC3BCF08605}"/>
              </a:ext>
            </a:extLst>
          </p:cNvPr>
          <p:cNvSpPr/>
          <p:nvPr/>
        </p:nvSpPr>
        <p:spPr>
          <a:xfrm>
            <a:off x="5613745" y="348345"/>
            <a:ext cx="2374395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结果展示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E0A408-1DC9-B874-DF30-DAD8C694C629}"/>
              </a:ext>
            </a:extLst>
          </p:cNvPr>
          <p:cNvSpPr/>
          <p:nvPr/>
        </p:nvSpPr>
        <p:spPr>
          <a:xfrm>
            <a:off x="7997444" y="349200"/>
            <a:ext cx="2056412" cy="307777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CN" altLang="en-US" sz="1400" b="1" dirty="0">
                <a:solidFill>
                  <a:srgbClr val="A3BBAD"/>
                </a:solidFill>
                <a:cs typeface="+mn-ea"/>
                <a:sym typeface="+mn-lt"/>
              </a:rPr>
              <a:t>总结</a:t>
            </a:r>
            <a:endParaRPr lang="en-GB" altLang="zh-CN" sz="1400" b="1" dirty="0">
              <a:solidFill>
                <a:srgbClr val="A3BBAD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B8157-4319-1A91-D586-98CD893473AE}"/>
              </a:ext>
            </a:extLst>
          </p:cNvPr>
          <p:cNvSpPr/>
          <p:nvPr/>
        </p:nvSpPr>
        <p:spPr>
          <a:xfrm>
            <a:off x="359450" y="329832"/>
            <a:ext cx="2839405" cy="461665"/>
          </a:xfrm>
          <a:prstGeom prst="rect">
            <a:avLst/>
          </a:prstGeom>
          <a:ln w="158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1. </a:t>
            </a:r>
            <a:r>
              <a:rPr lang="zh-CN" altLang="en-US" sz="2400" b="1" dirty="0">
                <a:solidFill>
                  <a:srgbClr val="357266"/>
                </a:solidFill>
                <a:cs typeface="+mn-ea"/>
                <a:sym typeface="+mn-lt"/>
              </a:rPr>
              <a:t>划分</a:t>
            </a:r>
            <a:r>
              <a:rPr lang="en-US" altLang="zh-CN" sz="2400" b="1" dirty="0">
                <a:solidFill>
                  <a:srgbClr val="357266"/>
                </a:solidFill>
                <a:cs typeface="+mn-ea"/>
                <a:sym typeface="+mn-lt"/>
              </a:rPr>
              <a:t>patch</a:t>
            </a:r>
            <a:endParaRPr lang="zh-CN" altLang="en-US" sz="2400" b="1" dirty="0">
              <a:solidFill>
                <a:srgbClr val="357266"/>
              </a:solidFill>
              <a:cs typeface="+mn-ea"/>
              <a:sym typeface="+mn-lt"/>
            </a:endParaRP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8F6D9AFE-8375-28EB-A931-352FA3BB68ED}"/>
              </a:ext>
            </a:extLst>
          </p:cNvPr>
          <p:cNvSpPr txBox="1"/>
          <p:nvPr/>
        </p:nvSpPr>
        <p:spPr>
          <a:xfrm>
            <a:off x="1056844" y="2798882"/>
            <a:ext cx="6079366" cy="1062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的生成依托于种子点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(seed)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。在生成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patch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时，首先选定种子点，然后以其为中心向周围扩散。为了让种子点的选取顺序更稳定，本方法按照曲率从高到低的顺序选取种子点。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CA19CD-751E-DDBB-FB99-50D2224D3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186" y="957282"/>
            <a:ext cx="2877590" cy="539114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D846BB-66E1-A911-769C-BEBF5E6177D8}"/>
              </a:ext>
            </a:extLst>
          </p:cNvPr>
          <p:cNvGrpSpPr/>
          <p:nvPr/>
        </p:nvGrpSpPr>
        <p:grpSpPr>
          <a:xfrm>
            <a:off x="4761915" y="5964486"/>
            <a:ext cx="3041271" cy="325410"/>
            <a:chOff x="4663941" y="5789212"/>
            <a:chExt cx="3041271" cy="325410"/>
          </a:xfrm>
        </p:grpSpPr>
        <p:sp>
          <p:nvSpPr>
            <p:cNvPr id="12" name="TextBox 38">
              <a:extLst>
                <a:ext uri="{FF2B5EF4-FFF2-40B4-BE49-F238E27FC236}">
                  <a16:creationId xmlns:a16="http://schemas.microsoft.com/office/drawing/2014/main" id="{3583AC1E-F8D4-F872-18E4-02A9FB93F9AF}"/>
                </a:ext>
              </a:extLst>
            </p:cNvPr>
            <p:cNvSpPr txBox="1"/>
            <p:nvPr/>
          </p:nvSpPr>
          <p:spPr>
            <a:xfrm>
              <a:off x="4663941" y="5789212"/>
              <a:ext cx="3041271" cy="325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红 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      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绿       蓝，曲率由高到低。 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4E87F985-F70F-A3D5-37EA-48BDB8F15758}"/>
                </a:ext>
              </a:extLst>
            </p:cNvPr>
            <p:cNvCxnSpPr/>
            <p:nvPr/>
          </p:nvCxnSpPr>
          <p:spPr>
            <a:xfrm>
              <a:off x="4837247" y="5987011"/>
              <a:ext cx="3796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593D879-47B4-5C27-F967-434BE7661B9D}"/>
                </a:ext>
              </a:extLst>
            </p:cNvPr>
            <p:cNvCxnSpPr/>
            <p:nvPr/>
          </p:nvCxnSpPr>
          <p:spPr>
            <a:xfrm>
              <a:off x="5462422" y="5987011"/>
              <a:ext cx="3796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92820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51PPT模板网   www.51pptmoban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12509"/>
      </a:accent1>
      <a:accent2>
        <a:srgbClr val="65532F"/>
      </a:accent2>
      <a:accent3>
        <a:srgbClr val="A3BBAD"/>
      </a:accent3>
      <a:accent4>
        <a:srgbClr val="0E3B43"/>
      </a:accent4>
      <a:accent5>
        <a:srgbClr val="357266"/>
      </a:accent5>
      <a:accent6>
        <a:srgbClr val="CFDBD4"/>
      </a:accent6>
      <a:hlink>
        <a:srgbClr val="F84D4D"/>
      </a:hlink>
      <a:folHlink>
        <a:srgbClr val="BFBFBF"/>
      </a:folHlink>
    </a:clrScheme>
    <a:fontScheme name="4i3usx5k">
      <a:majorFont>
        <a:latin typeface="Arial" panose="020F0302020204030204"/>
        <a:ea typeface="阿里巴巴普惠体 2.0 55 Regular"/>
        <a:cs typeface=""/>
      </a:majorFont>
      <a:minorFont>
        <a:latin typeface="Arial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2650</Words>
  <Application>Microsoft Office PowerPoint</Application>
  <PresentationFormat>宽屏</PresentationFormat>
  <Paragraphs>342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851tegakizatsu</vt:lpstr>
      <vt:lpstr>阿里巴巴普惠体 2.0 115 Black</vt:lpstr>
      <vt:lpstr>阿里巴巴普惠体 2.0 55 Regular</vt:lpstr>
      <vt:lpstr>等线</vt:lpstr>
      <vt:lpstr>微软雅黑</vt:lpstr>
      <vt:lpstr>Arial</vt:lpstr>
      <vt:lpstr>Arial Rounded MT Bold</vt:lpstr>
      <vt:lpstr>Bahnschrift SemiBold SemiConden</vt:lpstr>
      <vt:lpstr>Cambria Math</vt:lpstr>
      <vt:lpstr>51PPT模板网   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极简扁平毕业论文答辩通用ppt模板</dc:title>
  <dc:creator>51PPT模板网</dc:creator>
  <cp:keywords>www.51pptmoban.com</cp:keywords>
  <dc:description>www.51pptmoban.com</dc:description>
  <cp:lastModifiedBy>1</cp:lastModifiedBy>
  <cp:revision>235</cp:revision>
  <dcterms:created xsi:type="dcterms:W3CDTF">2018-12-02T12:39:48Z</dcterms:created>
  <dcterms:modified xsi:type="dcterms:W3CDTF">2024-05-21T09:09:09Z</dcterms:modified>
</cp:coreProperties>
</file>